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</p:sldIdLst>
  <p:sldSz cx="12192000" cy="6858000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8025" autoAdjust="0"/>
    <p:restoredTop sz="94660"/>
  </p:normalViewPr>
  <p:slideViewPr>
    <p:cSldViewPr snapToGrid="0">
      <p:cViewPr>
        <p:scale>
          <a:sx n="100" d="100"/>
          <a:sy n="100" d="100"/>
        </p:scale>
        <p:origin x="-821" y="-34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AC1959BF-5DB1-44F7-BE37-9727E92148A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="" xmlns:a16="http://schemas.microsoft.com/office/drawing/2014/main" id="{EABA5D86-7EDE-47B7-A32E-18E1680E4C3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="" xmlns:a16="http://schemas.microsoft.com/office/drawing/2014/main" id="{C9765BBA-D800-4AEB-A247-9E954B8D6E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B3EB64-1597-4FE1-B304-1517165B0DE7}" type="datetimeFigureOut">
              <a:rPr lang="ko-KR" altLang="en-US" smtClean="0"/>
              <a:pPr/>
              <a:t>2024-02-07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="" xmlns:a16="http://schemas.microsoft.com/office/drawing/2014/main" id="{147971C1-5905-414D-B55D-6B9CB2A5A2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="" xmlns:a16="http://schemas.microsoft.com/office/drawing/2014/main" id="{69BBCC75-EC9C-4E03-B2EA-0D1480EB3F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CA92E-68BF-41D0-AD29-0BB14D231B3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7977790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AA8C36E2-248B-4376-92D2-E9A54EE9FA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="" xmlns:a16="http://schemas.microsoft.com/office/drawing/2014/main" id="{78EFDCD2-8BA0-48DA-87A3-76183FD7EB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="" xmlns:a16="http://schemas.microsoft.com/office/drawing/2014/main" id="{083A6A87-7D4B-4C8D-951C-9345A6D00D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B3EB64-1597-4FE1-B304-1517165B0DE7}" type="datetimeFigureOut">
              <a:rPr lang="ko-KR" altLang="en-US" smtClean="0"/>
              <a:pPr/>
              <a:t>2024-02-07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="" xmlns:a16="http://schemas.microsoft.com/office/drawing/2014/main" id="{D20A8BB7-9CD0-474D-B3C7-24591383F9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="" xmlns:a16="http://schemas.microsoft.com/office/drawing/2014/main" id="{EDFEB917-30E1-4BE6-A451-6FE7CF655C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CA92E-68BF-41D0-AD29-0BB14D231B3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6797537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9537B708-8110-4151-916D-B6904CC21D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="" xmlns:a16="http://schemas.microsoft.com/office/drawing/2014/main" id="{8990072E-C92F-4C9D-883B-30895923DD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="" xmlns:a16="http://schemas.microsoft.com/office/drawing/2014/main" id="{6040C39C-C0AB-4D3D-B519-C22EF17919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B3EB64-1597-4FE1-B304-1517165B0DE7}" type="datetimeFigureOut">
              <a:rPr lang="ko-KR" altLang="en-US" smtClean="0"/>
              <a:pPr/>
              <a:t>2024-02-07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="" xmlns:a16="http://schemas.microsoft.com/office/drawing/2014/main" id="{D2C81A4F-F7B1-4E22-B982-9D5C67E8E4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="" xmlns:a16="http://schemas.microsoft.com/office/drawing/2014/main" id="{83CD30FD-5015-422D-9278-71CEA15434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CA92E-68BF-41D0-AD29-0BB14D231B3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531595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6AA4425F-E421-441E-B03D-FAE76AE223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="" xmlns:a16="http://schemas.microsoft.com/office/drawing/2014/main" id="{695047F9-CEA7-471E-A3A1-3EC687DE15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="" xmlns:a16="http://schemas.microsoft.com/office/drawing/2014/main" id="{075B8084-156B-4F05-ABDC-72DD923447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="" xmlns:a16="http://schemas.microsoft.com/office/drawing/2014/main" id="{A6545BE9-4A4F-431E-9968-F85FBC28A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B3EB64-1597-4FE1-B304-1517165B0DE7}" type="datetimeFigureOut">
              <a:rPr lang="ko-KR" altLang="en-US" smtClean="0"/>
              <a:pPr/>
              <a:t>2024-02-07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="" xmlns:a16="http://schemas.microsoft.com/office/drawing/2014/main" id="{EDFD5ED1-AFE0-48E1-8E6E-2175C7CABD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="" xmlns:a16="http://schemas.microsoft.com/office/drawing/2014/main" id="{6874CA94-CC53-4D69-A6F3-615ECC480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CA92E-68BF-41D0-AD29-0BB14D231B3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3295117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5B497096-6F3E-40D6-8B44-8F36D40575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="" xmlns:a16="http://schemas.microsoft.com/office/drawing/2014/main" id="{E363987D-4EE8-4CE3-8ED1-10A88F0C50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="" xmlns:a16="http://schemas.microsoft.com/office/drawing/2014/main" id="{7AA68B8F-E7A7-4B0E-9E8D-4DE8036B11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="" xmlns:a16="http://schemas.microsoft.com/office/drawing/2014/main" id="{3BAA5FDC-FF63-4AA7-9D35-90B6CB24088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="" xmlns:a16="http://schemas.microsoft.com/office/drawing/2014/main" id="{467209AB-080E-49AA-82CC-FFE2F3D3CC6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="" xmlns:a16="http://schemas.microsoft.com/office/drawing/2014/main" id="{DF66FAE9-AFFB-415A-9E64-F90AA9CFB5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B3EB64-1597-4FE1-B304-1517165B0DE7}" type="datetimeFigureOut">
              <a:rPr lang="ko-KR" altLang="en-US" smtClean="0"/>
              <a:pPr/>
              <a:t>2024-02-07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="" xmlns:a16="http://schemas.microsoft.com/office/drawing/2014/main" id="{075A0AA0-E146-4E6A-8CAA-115E0BE87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="" xmlns:a16="http://schemas.microsoft.com/office/drawing/2014/main" id="{FCBE56D5-727C-49C4-AE57-EA6A5A6394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CA92E-68BF-41D0-AD29-0BB14D231B3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42123033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79769B9B-B5E6-46EB-B702-738831D3EB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="" xmlns:a16="http://schemas.microsoft.com/office/drawing/2014/main" id="{1CCD84C1-9B8C-4859-8D13-1FBB978CF4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B3EB64-1597-4FE1-B304-1517165B0DE7}" type="datetimeFigureOut">
              <a:rPr lang="ko-KR" altLang="en-US" smtClean="0"/>
              <a:pPr/>
              <a:t>2024-02-07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="" xmlns:a16="http://schemas.microsoft.com/office/drawing/2014/main" id="{123B33F9-AC03-464E-9EE2-E8D32B1349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="" xmlns:a16="http://schemas.microsoft.com/office/drawing/2014/main" id="{4F598DA3-44F6-41DD-9C1D-FED8179720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CA92E-68BF-41D0-AD29-0BB14D231B3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6549310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="" xmlns:a16="http://schemas.microsoft.com/office/drawing/2014/main" id="{9529F520-39B0-4CAC-8333-9BA138D380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B3EB64-1597-4FE1-B304-1517165B0DE7}" type="datetimeFigureOut">
              <a:rPr lang="ko-KR" altLang="en-US" smtClean="0"/>
              <a:pPr/>
              <a:t>2024-02-07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="" xmlns:a16="http://schemas.microsoft.com/office/drawing/2014/main" id="{B4936409-2C2E-45C8-A43B-A46256105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="" xmlns:a16="http://schemas.microsoft.com/office/drawing/2014/main" id="{5C2C60B2-85D1-40F7-824B-CE76B0E2D7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CA92E-68BF-41D0-AD29-0BB14D231B3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1820325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F91E2320-642F-4CEC-A43F-550FC87315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="" xmlns:a16="http://schemas.microsoft.com/office/drawing/2014/main" id="{28B48D26-EC7E-4283-B07A-1BC47247BC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="" xmlns:a16="http://schemas.microsoft.com/office/drawing/2014/main" id="{2DA937F1-B8C1-4671-8460-EE6FDA219A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="" xmlns:a16="http://schemas.microsoft.com/office/drawing/2014/main" id="{BA14C48C-C147-433C-A9F6-036059DA09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B3EB64-1597-4FE1-B304-1517165B0DE7}" type="datetimeFigureOut">
              <a:rPr lang="ko-KR" altLang="en-US" smtClean="0"/>
              <a:pPr/>
              <a:t>2024-02-07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="" xmlns:a16="http://schemas.microsoft.com/office/drawing/2014/main" id="{CBCCB398-1D9D-4BA7-8307-A73ABAEEA1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="" xmlns:a16="http://schemas.microsoft.com/office/drawing/2014/main" id="{2EAE8F8B-CA47-4827-B2C0-1D399A5C7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CA92E-68BF-41D0-AD29-0BB14D231B3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3565462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7B019783-A045-423D-B88C-006685ED4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="" xmlns:a16="http://schemas.microsoft.com/office/drawing/2014/main" id="{68DBAAB0-5857-44D7-BF1A-69BE7C924EF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="" xmlns:a16="http://schemas.microsoft.com/office/drawing/2014/main" id="{1852ADCA-EFC5-4DB2-A383-1B8AB0DE9D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="" xmlns:a16="http://schemas.microsoft.com/office/drawing/2014/main" id="{98D04DB4-484A-4D95-865D-2DCC34BC81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B3EB64-1597-4FE1-B304-1517165B0DE7}" type="datetimeFigureOut">
              <a:rPr lang="ko-KR" altLang="en-US" smtClean="0"/>
              <a:pPr/>
              <a:t>2024-02-07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="" xmlns:a16="http://schemas.microsoft.com/office/drawing/2014/main" id="{E88632A7-36B6-46A0-8ED6-669BC8A2EE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="" xmlns:a16="http://schemas.microsoft.com/office/drawing/2014/main" id="{CC5A5526-C4C1-41A4-A5F5-69C4005BF5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CA92E-68BF-41D0-AD29-0BB14D231B3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9394923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528DC52C-F9CD-44F5-84A7-672DF1E69B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="" xmlns:a16="http://schemas.microsoft.com/office/drawing/2014/main" id="{6F7AE0A8-D1CB-4A1B-81FC-2A9B4860854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="" xmlns:a16="http://schemas.microsoft.com/office/drawing/2014/main" id="{DC4FFB0B-2BF8-4653-9525-21125436DE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B3EB64-1597-4FE1-B304-1517165B0DE7}" type="datetimeFigureOut">
              <a:rPr lang="ko-KR" altLang="en-US" smtClean="0"/>
              <a:pPr/>
              <a:t>2024-02-07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="" xmlns:a16="http://schemas.microsoft.com/office/drawing/2014/main" id="{FC0E41D7-671A-475C-9E39-03A9683652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="" xmlns:a16="http://schemas.microsoft.com/office/drawing/2014/main" id="{5581CA7A-FA67-448C-9C18-675B9F3468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CA92E-68BF-41D0-AD29-0BB14D231B3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6540551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="" xmlns:a16="http://schemas.microsoft.com/office/drawing/2014/main" id="{E2CCB062-C51B-4553-B9D1-F6F948B4E96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="" xmlns:a16="http://schemas.microsoft.com/office/drawing/2014/main" id="{F0056B21-0A35-4613-AB28-E19963D0237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="" xmlns:a16="http://schemas.microsoft.com/office/drawing/2014/main" id="{E6122F86-780A-43A0-B99A-9FE51EF4A0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B3EB64-1597-4FE1-B304-1517165B0DE7}" type="datetimeFigureOut">
              <a:rPr lang="ko-KR" altLang="en-US" smtClean="0"/>
              <a:pPr/>
              <a:t>2024-02-07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="" xmlns:a16="http://schemas.microsoft.com/office/drawing/2014/main" id="{0C430939-D4EC-4AD5-88FF-1D2BE0C582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="" xmlns:a16="http://schemas.microsoft.com/office/drawing/2014/main" id="{21A04B47-8F64-4101-8661-FA515A71C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CA92E-68BF-41D0-AD29-0BB14D231B3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1160948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="" xmlns:a16="http://schemas.microsoft.com/office/drawing/2014/main" id="{C7095FB7-FDAC-4212-BE80-CF21699EBE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="" xmlns:a16="http://schemas.microsoft.com/office/drawing/2014/main" id="{2EE9E0CD-D38E-40AC-8BE5-D2AE5629A4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="" xmlns:a16="http://schemas.microsoft.com/office/drawing/2014/main" id="{CC63E5F2-97FC-4A53-8842-C999EACA56C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B3EB64-1597-4FE1-B304-1517165B0DE7}" type="datetimeFigureOut">
              <a:rPr lang="ko-KR" altLang="en-US" smtClean="0"/>
              <a:pPr/>
              <a:t>2024-02-07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="" xmlns:a16="http://schemas.microsoft.com/office/drawing/2014/main" id="{10AD31CC-E048-455E-BEAD-3B2344D4C8E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="" xmlns:a16="http://schemas.microsoft.com/office/drawing/2014/main" id="{D800A1B9-4605-4B85-A7E4-1CE07AD4D38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DCA92E-68BF-41D0-AD29-0BB14D231B3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1257738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그룹 71">
            <a:extLst>
              <a:ext uri="{FF2B5EF4-FFF2-40B4-BE49-F238E27FC236}">
                <a16:creationId xmlns="" xmlns:a16="http://schemas.microsoft.com/office/drawing/2014/main" id="{F8430479-7529-45AB-BF0F-06178FAD7105}"/>
              </a:ext>
            </a:extLst>
          </p:cNvPr>
          <p:cNvGrpSpPr>
            <a:grpSpLocks/>
          </p:cNvGrpSpPr>
          <p:nvPr/>
        </p:nvGrpSpPr>
        <p:grpSpPr bwMode="auto">
          <a:xfrm>
            <a:off x="606785" y="210627"/>
            <a:ext cx="3158698" cy="307777"/>
            <a:chOff x="166654" y="-15492"/>
            <a:chExt cx="2880001" cy="347074"/>
          </a:xfrm>
        </p:grpSpPr>
        <p:grpSp>
          <p:nvGrpSpPr>
            <p:cNvPr id="30" name="그룹 69">
              <a:extLst>
                <a:ext uri="{FF2B5EF4-FFF2-40B4-BE49-F238E27FC236}">
                  <a16:creationId xmlns="" xmlns:a16="http://schemas.microsoft.com/office/drawing/2014/main" id="{7BDBECF5-B8F1-4B22-A7F4-B0FD2557C45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66654" y="0"/>
              <a:ext cx="2880001" cy="324000"/>
              <a:chOff x="755652" y="1974850"/>
              <a:chExt cx="7847015" cy="641350"/>
            </a:xfrm>
          </p:grpSpPr>
          <p:grpSp>
            <p:nvGrpSpPr>
              <p:cNvPr id="32" name="Group 21">
                <a:extLst>
                  <a:ext uri="{FF2B5EF4-FFF2-40B4-BE49-F238E27FC236}">
                    <a16:creationId xmlns="" xmlns:a16="http://schemas.microsoft.com/office/drawing/2014/main" id="{12BC1CCF-C7F5-40BB-91FD-C2F4222939E7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55652" y="1974850"/>
                <a:ext cx="7847015" cy="641350"/>
                <a:chOff x="449" y="799"/>
                <a:chExt cx="4943" cy="404"/>
              </a:xfrm>
            </p:grpSpPr>
            <p:sp>
              <p:nvSpPr>
                <p:cNvPr id="34" name="AutoShape 22">
                  <a:extLst>
                    <a:ext uri="{FF2B5EF4-FFF2-40B4-BE49-F238E27FC236}">
                      <a16:creationId xmlns="" xmlns:a16="http://schemas.microsoft.com/office/drawing/2014/main" id="{B78646D1-F0A1-4567-825D-858D5CA0CFE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66" y="799"/>
                  <a:ext cx="4717" cy="404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0099FF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fontAlgn="auto" latinLnBrk="0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ko-KR" altLang="en-US" kern="0">
                    <a:solidFill>
                      <a:sysClr val="windowText" lastClr="000000"/>
                    </a:solidFill>
                    <a:latin typeface="굴림" charset="-127"/>
                    <a:ea typeface="굴림" charset="-127"/>
                  </a:endParaRPr>
                </a:p>
              </p:txBody>
            </p:sp>
            <p:sp>
              <p:nvSpPr>
                <p:cNvPr id="35" name="Oval 23">
                  <a:extLst>
                    <a:ext uri="{FF2B5EF4-FFF2-40B4-BE49-F238E27FC236}">
                      <a16:creationId xmlns="" xmlns:a16="http://schemas.microsoft.com/office/drawing/2014/main" id="{B4A013F9-890E-48A7-9695-93B76497B59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49" y="801"/>
                  <a:ext cx="302" cy="395"/>
                </a:xfrm>
                <a:prstGeom prst="ellipse">
                  <a:avLst/>
                </a:prstGeom>
                <a:solidFill>
                  <a:srgbClr val="0099FF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fontAlgn="auto" latinLnBrk="0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ko-KR" altLang="en-US" kern="0">
                    <a:solidFill>
                      <a:sysClr val="windowText" lastClr="000000"/>
                    </a:solidFill>
                    <a:latin typeface="굴림" charset="-127"/>
                    <a:ea typeface="굴림" charset="-127"/>
                  </a:endParaRPr>
                </a:p>
              </p:txBody>
            </p:sp>
            <p:sp>
              <p:nvSpPr>
                <p:cNvPr id="36" name="Oval 24">
                  <a:extLst>
                    <a:ext uri="{FF2B5EF4-FFF2-40B4-BE49-F238E27FC236}">
                      <a16:creationId xmlns="" xmlns:a16="http://schemas.microsoft.com/office/drawing/2014/main" id="{D9B6F1DE-709F-4D49-B3D2-6344C0CB5DD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098" y="801"/>
                  <a:ext cx="294" cy="388"/>
                </a:xfrm>
                <a:prstGeom prst="ellipse">
                  <a:avLst/>
                </a:prstGeom>
                <a:solidFill>
                  <a:srgbClr val="0099FF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fontAlgn="auto" latinLnBrk="0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ko-KR" altLang="en-US" kern="0">
                    <a:solidFill>
                      <a:sysClr val="windowText" lastClr="000000"/>
                    </a:solidFill>
                    <a:latin typeface="굴림" charset="-127"/>
                    <a:ea typeface="굴림" charset="-127"/>
                  </a:endParaRPr>
                </a:p>
              </p:txBody>
            </p:sp>
          </p:grpSp>
          <p:sp>
            <p:nvSpPr>
              <p:cNvPr id="33" name="AutoShape 26">
                <a:extLst>
                  <a:ext uri="{FF2B5EF4-FFF2-40B4-BE49-F238E27FC236}">
                    <a16:creationId xmlns="" xmlns:a16="http://schemas.microsoft.com/office/drawing/2014/main" id="{ACA3FCEA-C1B0-4B08-BA0B-62F8D5EEA5B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47588" y="1986708"/>
                <a:ext cx="7487970" cy="251597"/>
              </a:xfrm>
              <a:prstGeom prst="roundRect">
                <a:avLst>
                  <a:gd name="adj" fmla="val 16667"/>
                </a:avLst>
              </a:prstGeom>
              <a:gradFill rotWithShape="1">
                <a:gsLst>
                  <a:gs pos="0">
                    <a:srgbClr val="D2EEFE"/>
                  </a:gs>
                  <a:gs pos="100000">
                    <a:srgbClr val="FFFFFF">
                      <a:alpha val="0"/>
                    </a:srgb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 latinLnBrk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kern="0">
                  <a:solidFill>
                    <a:sysClr val="windowText" lastClr="000000"/>
                  </a:solidFill>
                  <a:latin typeface="굴림" charset="-127"/>
                  <a:ea typeface="굴림" charset="-127"/>
                </a:endParaRPr>
              </a:p>
            </p:txBody>
          </p:sp>
        </p:grpSp>
        <p:sp>
          <p:nvSpPr>
            <p:cNvPr id="31" name="직사각형 70">
              <a:extLst>
                <a:ext uri="{FF2B5EF4-FFF2-40B4-BE49-F238E27FC236}">
                  <a16:creationId xmlns="" xmlns:a16="http://schemas.microsoft.com/office/drawing/2014/main" id="{F7B3AEE6-4FAF-4B91-81A3-1500231364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1412" y="-15492"/>
              <a:ext cx="2290569" cy="3470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ko-KR" altLang="en-US" sz="1400" b="1" dirty="0" smtClean="0">
                  <a:solidFill>
                    <a:srgbClr val="002060"/>
                  </a:solidFill>
                  <a:latin typeface="가는각진제목체" pitchFamily="18" charset="-127"/>
                  <a:ea typeface="가는각진제목체" pitchFamily="18" charset="-127"/>
                </a:rPr>
                <a:t>대기전력 자동차단 콘센트 주의사항</a:t>
              </a:r>
              <a:endParaRPr lang="ko-KR" altLang="en-US" sz="1400" b="1" dirty="0">
                <a:solidFill>
                  <a:srgbClr val="002060"/>
                </a:solidFill>
                <a:latin typeface="가는각진제목체" pitchFamily="18" charset="-127"/>
                <a:ea typeface="가는각진제목체" pitchFamily="18" charset="-127"/>
              </a:endParaRPr>
            </a:p>
          </p:txBody>
        </p:sp>
      </p:grpSp>
      <p:sp>
        <p:nvSpPr>
          <p:cNvPr id="51" name="Line 3">
            <a:extLst>
              <a:ext uri="{FF2B5EF4-FFF2-40B4-BE49-F238E27FC236}">
                <a16:creationId xmlns="" xmlns:a16="http://schemas.microsoft.com/office/drawing/2014/main" id="{8683982A-DF67-4E08-8A23-A31FE1C0259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140016" y="149666"/>
            <a:ext cx="9804" cy="6530534"/>
          </a:xfrm>
          <a:prstGeom prst="line">
            <a:avLst/>
          </a:prstGeom>
          <a:noFill/>
          <a:ln w="19050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01" name="Line 3">
            <a:extLst>
              <a:ext uri="{FF2B5EF4-FFF2-40B4-BE49-F238E27FC236}">
                <a16:creationId xmlns="" xmlns:a16="http://schemas.microsoft.com/office/drawing/2014/main" id="{56C1C6F9-DEAE-46EE-A5CF-C00BDE8DD9C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140983" y="149666"/>
            <a:ext cx="9804" cy="6530534"/>
          </a:xfrm>
          <a:prstGeom prst="line">
            <a:avLst/>
          </a:prstGeom>
          <a:noFill/>
          <a:ln w="19050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grpSp>
        <p:nvGrpSpPr>
          <p:cNvPr id="166" name="그룹 71">
            <a:extLst>
              <a:ext uri="{FF2B5EF4-FFF2-40B4-BE49-F238E27FC236}">
                <a16:creationId xmlns="" xmlns:a16="http://schemas.microsoft.com/office/drawing/2014/main" id="{F8430479-7529-45AB-BF0F-06178FAD7105}"/>
              </a:ext>
            </a:extLst>
          </p:cNvPr>
          <p:cNvGrpSpPr>
            <a:grpSpLocks/>
          </p:cNvGrpSpPr>
          <p:nvPr/>
        </p:nvGrpSpPr>
        <p:grpSpPr bwMode="auto">
          <a:xfrm>
            <a:off x="4561565" y="210627"/>
            <a:ext cx="3158698" cy="307777"/>
            <a:chOff x="166654" y="-15492"/>
            <a:chExt cx="2880001" cy="347074"/>
          </a:xfrm>
        </p:grpSpPr>
        <p:grpSp>
          <p:nvGrpSpPr>
            <p:cNvPr id="167" name="그룹 69">
              <a:extLst>
                <a:ext uri="{FF2B5EF4-FFF2-40B4-BE49-F238E27FC236}">
                  <a16:creationId xmlns="" xmlns:a16="http://schemas.microsoft.com/office/drawing/2014/main" id="{7BDBECF5-B8F1-4B22-A7F4-B0FD2557C45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66654" y="0"/>
              <a:ext cx="2880001" cy="324000"/>
              <a:chOff x="755652" y="1974850"/>
              <a:chExt cx="7847017" cy="641350"/>
            </a:xfrm>
          </p:grpSpPr>
          <p:grpSp>
            <p:nvGrpSpPr>
              <p:cNvPr id="169" name="Group 21">
                <a:extLst>
                  <a:ext uri="{FF2B5EF4-FFF2-40B4-BE49-F238E27FC236}">
                    <a16:creationId xmlns="" xmlns:a16="http://schemas.microsoft.com/office/drawing/2014/main" id="{12BC1CCF-C7F5-40BB-91FD-C2F4222939E7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55652" y="1974850"/>
                <a:ext cx="7847017" cy="641350"/>
                <a:chOff x="449" y="799"/>
                <a:chExt cx="4943" cy="404"/>
              </a:xfrm>
            </p:grpSpPr>
            <p:sp>
              <p:nvSpPr>
                <p:cNvPr id="171" name="AutoShape 22">
                  <a:extLst>
                    <a:ext uri="{FF2B5EF4-FFF2-40B4-BE49-F238E27FC236}">
                      <a16:creationId xmlns="" xmlns:a16="http://schemas.microsoft.com/office/drawing/2014/main" id="{B78646D1-F0A1-4567-825D-858D5CA0CFE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66" y="799"/>
                  <a:ext cx="4717" cy="404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0099FF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fontAlgn="auto" latinLnBrk="0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ko-KR" altLang="en-US" kern="0">
                    <a:solidFill>
                      <a:sysClr val="windowText" lastClr="000000"/>
                    </a:solidFill>
                    <a:latin typeface="굴림" charset="-127"/>
                    <a:ea typeface="굴림" charset="-127"/>
                  </a:endParaRPr>
                </a:p>
              </p:txBody>
            </p:sp>
            <p:sp>
              <p:nvSpPr>
                <p:cNvPr id="172" name="Oval 23">
                  <a:extLst>
                    <a:ext uri="{FF2B5EF4-FFF2-40B4-BE49-F238E27FC236}">
                      <a16:creationId xmlns="" xmlns:a16="http://schemas.microsoft.com/office/drawing/2014/main" id="{B4A013F9-890E-48A7-9695-93B76497B59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49" y="801"/>
                  <a:ext cx="302" cy="395"/>
                </a:xfrm>
                <a:prstGeom prst="ellipse">
                  <a:avLst/>
                </a:prstGeom>
                <a:solidFill>
                  <a:srgbClr val="0099FF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fontAlgn="auto" latinLnBrk="0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ko-KR" altLang="en-US" kern="0">
                    <a:solidFill>
                      <a:sysClr val="windowText" lastClr="000000"/>
                    </a:solidFill>
                    <a:latin typeface="굴림" charset="-127"/>
                    <a:ea typeface="굴림" charset="-127"/>
                  </a:endParaRPr>
                </a:p>
              </p:txBody>
            </p:sp>
            <p:sp>
              <p:nvSpPr>
                <p:cNvPr id="173" name="Oval 24">
                  <a:extLst>
                    <a:ext uri="{FF2B5EF4-FFF2-40B4-BE49-F238E27FC236}">
                      <a16:creationId xmlns="" xmlns:a16="http://schemas.microsoft.com/office/drawing/2014/main" id="{D9B6F1DE-709F-4D49-B3D2-6344C0CB5DD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098" y="801"/>
                  <a:ext cx="294" cy="388"/>
                </a:xfrm>
                <a:prstGeom prst="ellipse">
                  <a:avLst/>
                </a:prstGeom>
                <a:solidFill>
                  <a:srgbClr val="0099FF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fontAlgn="auto" latinLnBrk="0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ko-KR" altLang="en-US" kern="0">
                    <a:solidFill>
                      <a:sysClr val="windowText" lastClr="000000"/>
                    </a:solidFill>
                    <a:latin typeface="굴림" charset="-127"/>
                    <a:ea typeface="굴림" charset="-127"/>
                  </a:endParaRPr>
                </a:p>
              </p:txBody>
            </p:sp>
          </p:grpSp>
          <p:sp>
            <p:nvSpPr>
              <p:cNvPr id="170" name="AutoShape 26">
                <a:extLst>
                  <a:ext uri="{FF2B5EF4-FFF2-40B4-BE49-F238E27FC236}">
                    <a16:creationId xmlns="" xmlns:a16="http://schemas.microsoft.com/office/drawing/2014/main" id="{ACA3FCEA-C1B0-4B08-BA0B-62F8D5EEA5B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47588" y="1986708"/>
                <a:ext cx="7487970" cy="251597"/>
              </a:xfrm>
              <a:prstGeom prst="roundRect">
                <a:avLst>
                  <a:gd name="adj" fmla="val 16667"/>
                </a:avLst>
              </a:prstGeom>
              <a:gradFill rotWithShape="1">
                <a:gsLst>
                  <a:gs pos="0">
                    <a:srgbClr val="D2EEFE"/>
                  </a:gs>
                  <a:gs pos="100000">
                    <a:srgbClr val="FFFFFF">
                      <a:alpha val="0"/>
                    </a:srgb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 latinLnBrk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kern="0">
                  <a:solidFill>
                    <a:sysClr val="windowText" lastClr="000000"/>
                  </a:solidFill>
                  <a:latin typeface="굴림" charset="-127"/>
                  <a:ea typeface="굴림" charset="-127"/>
                </a:endParaRPr>
              </a:p>
            </p:txBody>
          </p:sp>
        </p:grpSp>
        <p:sp>
          <p:nvSpPr>
            <p:cNvPr id="168" name="직사각형 70">
              <a:extLst>
                <a:ext uri="{FF2B5EF4-FFF2-40B4-BE49-F238E27FC236}">
                  <a16:creationId xmlns="" xmlns:a16="http://schemas.microsoft.com/office/drawing/2014/main" id="{F7B3AEE6-4FAF-4B91-81A3-1500231364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1412" y="-15492"/>
              <a:ext cx="2033334" cy="3470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ko-KR" altLang="en-US" sz="1400" b="1" dirty="0" smtClean="0">
                  <a:solidFill>
                    <a:srgbClr val="002060"/>
                  </a:solidFill>
                  <a:latin typeface="가는각진제목체" pitchFamily="18" charset="-127"/>
                  <a:ea typeface="가는각진제목체" pitchFamily="18" charset="-127"/>
                </a:rPr>
                <a:t>       제품 외형 및 각부 명칭</a:t>
              </a:r>
              <a:endParaRPr lang="ko-KR" altLang="en-US" sz="1400" b="1" dirty="0">
                <a:solidFill>
                  <a:srgbClr val="002060"/>
                </a:solidFill>
                <a:latin typeface="가는각진제목체" pitchFamily="18" charset="-127"/>
                <a:ea typeface="가는각진제목체" pitchFamily="18" charset="-127"/>
              </a:endParaRPr>
            </a:p>
          </p:txBody>
        </p:sp>
      </p:grpSp>
      <p:graphicFrame>
        <p:nvGraphicFramePr>
          <p:cNvPr id="106" name="표 105"/>
          <p:cNvGraphicFramePr>
            <a:graphicFrameLocks noGrp="1"/>
          </p:cNvGraphicFramePr>
          <p:nvPr/>
        </p:nvGraphicFramePr>
        <p:xfrm>
          <a:off x="445770" y="652886"/>
          <a:ext cx="3390899" cy="2853690"/>
        </p:xfrm>
        <a:graphic>
          <a:graphicData uri="http://schemas.openxmlformats.org/drawingml/2006/table">
            <a:tbl>
              <a:tblPr/>
              <a:tblGrid>
                <a:gridCol w="3390899"/>
              </a:tblGrid>
              <a:tr h="203835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설치 시 주의사항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A5A5A5"/>
                    </a:solidFill>
                  </a:tcPr>
                </a:tc>
              </a:tr>
              <a:tr h="203835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주의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8D8D8"/>
                    </a:solidFill>
                  </a:tcPr>
                </a:tc>
              </a:tr>
              <a:tr h="203835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 * 제품 후면의 안내에 따라 결선하십시오</a:t>
                      </a:r>
                      <a:r>
                        <a:rPr lang="en-US" altLang="ko-KR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.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835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   </a:t>
                      </a:r>
                      <a:r>
                        <a:rPr lang="en-US" altLang="ko-KR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 L/N/</a:t>
                      </a:r>
                      <a:r>
                        <a:rPr lang="ko-KR" altLang="en-US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접지선을 구분해서 결선 하십시오</a:t>
                      </a:r>
                      <a:r>
                        <a:rPr lang="en-US" altLang="ko-KR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.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835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 * 전선 규격은 </a:t>
                      </a:r>
                      <a:r>
                        <a:rPr lang="en-US" altLang="ko-KR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1.5㎣,2.5㎣</a:t>
                      </a:r>
                      <a:r>
                        <a:rPr lang="ko-KR" altLang="en-US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단선 을 사용하십시오</a:t>
                      </a:r>
                      <a:r>
                        <a:rPr lang="en-US" altLang="ko-KR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.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835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 * </a:t>
                      </a:r>
                      <a:r>
                        <a:rPr lang="ko-KR" altLang="en-US" sz="900" b="1" i="0" u="none" strike="noStrike" dirty="0" err="1">
                          <a:solidFill>
                            <a:srgbClr val="000000"/>
                          </a:solidFill>
                          <a:latin typeface="맑은 고딕"/>
                        </a:rPr>
                        <a:t>설치작업시</a:t>
                      </a:r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 반드시 사용자 설명서를 읽고 작업하십시오</a:t>
                      </a:r>
                      <a:r>
                        <a:rPr lang="en-US" altLang="ko-KR" sz="9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.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835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 * 정격 전압 정격 용량을 준수 하십시오</a:t>
                      </a:r>
                      <a:r>
                        <a:rPr lang="en-US" altLang="ko-KR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.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835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 * 습하거나 물기가 있는 곳에서는 사용하지 마십시오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835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 * 본 제품에 냉</a:t>
                      </a:r>
                      <a:r>
                        <a:rPr lang="en-US" altLang="ko-KR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/</a:t>
                      </a:r>
                      <a:r>
                        <a:rPr lang="ko-KR" altLang="en-US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난방기를 연결하여 사용하지 마십시오</a:t>
                      </a:r>
                      <a:r>
                        <a:rPr lang="en-US" altLang="ko-KR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.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835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 * 옵션 </a:t>
                      </a:r>
                      <a:r>
                        <a:rPr lang="ko-KR" altLang="en-US" sz="900" b="1" i="0" u="none" strike="noStrike" dirty="0" err="1">
                          <a:solidFill>
                            <a:srgbClr val="000000"/>
                          </a:solidFill>
                          <a:latin typeface="맑은 고딕"/>
                        </a:rPr>
                        <a:t>스위치부는</a:t>
                      </a:r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 전등에서 멀리 설치 하십시오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835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835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835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835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15" name="표 114"/>
          <p:cNvGraphicFramePr>
            <a:graphicFrameLocks noGrp="1"/>
          </p:cNvGraphicFramePr>
          <p:nvPr/>
        </p:nvGraphicFramePr>
        <p:xfrm>
          <a:off x="445771" y="3716126"/>
          <a:ext cx="3402330" cy="2853690"/>
        </p:xfrm>
        <a:graphic>
          <a:graphicData uri="http://schemas.openxmlformats.org/drawingml/2006/table">
            <a:tbl>
              <a:tblPr/>
              <a:tblGrid>
                <a:gridCol w="3402330"/>
              </a:tblGrid>
              <a:tr h="203835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안전상 주의사항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A5A5A5"/>
                    </a:solidFill>
                  </a:tcPr>
                </a:tc>
              </a:tr>
              <a:tr h="203835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경고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8D8D8"/>
                    </a:solidFill>
                  </a:tcPr>
                </a:tc>
              </a:tr>
              <a:tr h="203835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 * 훼손된 제품은 사용하지 마십시오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835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 * 제품을 분해하거나 개조하지 마십시오 </a:t>
                      </a:r>
                      <a:r>
                        <a:rPr lang="en-US" altLang="ko-KR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A/S </a:t>
                      </a:r>
                      <a:r>
                        <a:rPr lang="ko-KR" altLang="en-US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안됩니다</a:t>
                      </a:r>
                      <a:r>
                        <a:rPr lang="en-US" altLang="ko-KR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.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835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 * 정격 전압 정격 용량을 준수 하십시오</a:t>
                      </a:r>
                      <a:r>
                        <a:rPr lang="en-US" altLang="ko-KR" sz="9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.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835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 * 콘센트에 이물질</a:t>
                      </a:r>
                      <a:r>
                        <a:rPr lang="en-US" altLang="ko-KR" sz="9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(</a:t>
                      </a:r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금속류</a:t>
                      </a:r>
                      <a:r>
                        <a:rPr lang="en-US" altLang="ko-KR" sz="9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)</a:t>
                      </a:r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을 삽입하지 마십시오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835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 * 콘센트에 플러그는 끌까지 삽입해 주십시오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835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 * 손에 물기가 있는 상태 또는 습기가 많은 곳에서는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835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    사용하지 마십시오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835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 * 침수 등의 사유로 제품이 물에 잠겼을 경우 반드시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835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   제품을 교체 하십시오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835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 * 대기전력 자동차단 기능 이외의 용도로 사용시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835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   보상 받을 수 없습니다</a:t>
                      </a:r>
                      <a:r>
                        <a:rPr lang="en-US" altLang="ko-KR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. (</a:t>
                      </a:r>
                      <a:r>
                        <a:rPr lang="ko-KR" altLang="en-US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제품 파손이나 화재의 원인</a:t>
                      </a:r>
                      <a:r>
                        <a:rPr lang="en-US" altLang="ko-KR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835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 * 제품의 </a:t>
                      </a:r>
                      <a:r>
                        <a:rPr lang="ko-KR" altLang="en-US" sz="900" b="1" i="0" u="none" strike="noStrike" dirty="0" err="1">
                          <a:solidFill>
                            <a:srgbClr val="000000"/>
                          </a:solidFill>
                          <a:latin typeface="맑은 고딕"/>
                        </a:rPr>
                        <a:t>오작동시</a:t>
                      </a:r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 </a:t>
                      </a:r>
                      <a:r>
                        <a:rPr lang="en-US" altLang="ko-KR" sz="9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A/S </a:t>
                      </a:r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센터에 문의하십시오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18" name="표 117"/>
          <p:cNvGraphicFramePr>
            <a:graphicFrameLocks noGrp="1"/>
          </p:cNvGraphicFramePr>
          <p:nvPr/>
        </p:nvGraphicFramePr>
        <p:xfrm>
          <a:off x="4461510" y="595101"/>
          <a:ext cx="3390899" cy="3164832"/>
        </p:xfrm>
        <a:graphic>
          <a:graphicData uri="http://schemas.openxmlformats.org/drawingml/2006/table">
            <a:tbl>
              <a:tblPr/>
              <a:tblGrid>
                <a:gridCol w="3390899"/>
              </a:tblGrid>
              <a:tr h="214978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1. 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외형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A5A5A5"/>
                    </a:solidFill>
                  </a:tcPr>
                </a:tc>
              </a:tr>
              <a:tr h="133884">
                <a:tc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8D8D8"/>
                    </a:solidFill>
                  </a:tcPr>
                </a:tc>
              </a:tr>
              <a:tr h="198966">
                <a:tc>
                  <a:txBody>
                    <a:bodyPr/>
                    <a:lstStyle/>
                    <a:p>
                      <a:pPr algn="l" fontAlgn="ctr"/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8966">
                <a:tc>
                  <a:txBody>
                    <a:bodyPr/>
                    <a:lstStyle/>
                    <a:p>
                      <a:pPr algn="l" fontAlgn="ctr"/>
                      <a:endParaRPr lang="en-US" altLang="ko-KR" sz="9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8966">
                <a:tc>
                  <a:txBody>
                    <a:bodyPr/>
                    <a:lstStyle/>
                    <a:p>
                      <a:pPr algn="l" fontAlgn="ctr"/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8966">
                <a:tc>
                  <a:txBody>
                    <a:bodyPr/>
                    <a:lstStyle/>
                    <a:p>
                      <a:pPr algn="l" fontAlgn="ctr"/>
                      <a:endParaRPr lang="en-US" altLang="ko-KR" sz="9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8966">
                <a:tc>
                  <a:txBody>
                    <a:bodyPr/>
                    <a:lstStyle/>
                    <a:p>
                      <a:pPr algn="l" fontAlgn="ctr"/>
                      <a:endParaRPr lang="en-US" altLang="ko-KR" sz="9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8966">
                <a:tc>
                  <a:txBody>
                    <a:bodyPr/>
                    <a:lstStyle/>
                    <a:p>
                      <a:pPr algn="l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8966">
                <a:tc>
                  <a:txBody>
                    <a:bodyPr/>
                    <a:lstStyle/>
                    <a:p>
                      <a:pPr algn="l" fontAlgn="ctr"/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24068">
                <a:tc>
                  <a:txBody>
                    <a:bodyPr/>
                    <a:lstStyle/>
                    <a:p>
                      <a:pPr algn="l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8966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8966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8966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8966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23" name="그림 122" descr="1갱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14313" y="1043935"/>
            <a:ext cx="839727" cy="1185301"/>
          </a:xfrm>
          <a:prstGeom prst="rect">
            <a:avLst/>
          </a:prstGeom>
        </p:spPr>
      </p:pic>
      <p:pic>
        <p:nvPicPr>
          <p:cNvPr id="124" name="그림 123" descr="1갱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06693" y="2435922"/>
            <a:ext cx="1198818" cy="1198818"/>
          </a:xfrm>
          <a:prstGeom prst="rect">
            <a:avLst/>
          </a:prstGeom>
        </p:spPr>
      </p:pic>
      <p:pic>
        <p:nvPicPr>
          <p:cNvPr id="125" name="그림 124" descr="1갱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949692" y="1064566"/>
            <a:ext cx="1624588" cy="1151894"/>
          </a:xfrm>
          <a:prstGeom prst="rect">
            <a:avLst/>
          </a:prstGeom>
        </p:spPr>
      </p:pic>
      <p:pic>
        <p:nvPicPr>
          <p:cNvPr id="127" name="그림 126">
            <a:extLst>
              <a:ext uri="{FF2B5EF4-FFF2-40B4-BE49-F238E27FC236}">
                <a16:creationId xmlns:lc="http://schemas.openxmlformats.org/drawingml/2006/lockedCanvas" xmlns="" xmlns:a16="http://schemas.microsoft.com/office/drawing/2014/main" xmlns:xdr="http://schemas.openxmlformats.org/drawingml/2006/spreadsheetDrawing" id="{502B7318-693C-4B02-BC98-E87D553D4588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0800000">
            <a:off x="6439702" y="2314735"/>
            <a:ext cx="1081238" cy="1312383"/>
          </a:xfrm>
          <a:prstGeom prst="rect">
            <a:avLst/>
          </a:prstGeom>
        </p:spPr>
      </p:pic>
      <p:graphicFrame>
        <p:nvGraphicFramePr>
          <p:cNvPr id="131" name="표 130"/>
          <p:cNvGraphicFramePr>
            <a:graphicFrameLocks noGrp="1"/>
          </p:cNvGraphicFramePr>
          <p:nvPr/>
        </p:nvGraphicFramePr>
        <p:xfrm>
          <a:off x="8393430" y="414021"/>
          <a:ext cx="3390899" cy="3176175"/>
        </p:xfrm>
        <a:graphic>
          <a:graphicData uri="http://schemas.openxmlformats.org/drawingml/2006/table">
            <a:tbl>
              <a:tblPr/>
              <a:tblGrid>
                <a:gridCol w="3390899"/>
              </a:tblGrid>
              <a:tr h="18193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3. 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본체 명칭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A5A5A5"/>
                    </a:solidFill>
                  </a:tcPr>
                </a:tc>
              </a:tr>
              <a:tr h="132764">
                <a:tc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8D8D8"/>
                    </a:solidFill>
                  </a:tcPr>
                </a:tc>
              </a:tr>
              <a:tr h="174563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                                                  1. 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자동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/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수동 버튼</a:t>
                      </a:r>
                      <a:endParaRPr lang="en-US" altLang="ko-KR" sz="9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4832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                                                   </a:t>
                      </a:r>
                      <a:endParaRPr lang="en-US" altLang="ko-KR" sz="9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9430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                                                  2.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</a:t>
                      </a:r>
                      <a:r>
                        <a:rPr lang="ko-KR" altLang="en-US" sz="900" b="1" i="0" u="none" strike="noStrike" baseline="0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대기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/</a:t>
                      </a:r>
                      <a:r>
                        <a:rPr lang="ko-KR" altLang="en-US" sz="900" b="1" i="0" u="none" strike="noStrike" baseline="0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켜짐 버튼</a:t>
                      </a:r>
                      <a:endParaRPr lang="en-US" altLang="ko-KR" sz="9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131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                                                         </a:t>
                      </a:r>
                      <a:endParaRPr lang="en-US" altLang="ko-KR" sz="9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131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                                                  3. </a:t>
                      </a:r>
                      <a:r>
                        <a:rPr lang="ko-KR" altLang="en-US" sz="900" b="1" i="0" u="none" strike="noStrike" smtClean="0">
                          <a:solidFill>
                            <a:srgbClr val="000000"/>
                          </a:solidFill>
                          <a:latin typeface="맑은 고딕"/>
                        </a:rPr>
                        <a:t>설정 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버튼</a:t>
                      </a:r>
                      <a:endParaRPr lang="en-US" altLang="ko-KR" sz="9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2948">
                <a:tc>
                  <a:txBody>
                    <a:bodyPr/>
                    <a:lstStyle/>
                    <a:p>
                      <a:pPr algn="l" fontAlgn="ctr"/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131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                                                  4. 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수동모드 상태 표시등</a:t>
                      </a:r>
                      <a:endParaRPr lang="en-US" altLang="ko-KR" sz="9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65361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                                                  5. 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자동모드 상태 표시등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131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                                              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6. 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리모컨</a:t>
                      </a:r>
                      <a:r>
                        <a:rPr lang="ko-KR" altLang="en-US" sz="900" b="1" i="0" u="none" strike="noStrike" baseline="0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</a:t>
                      </a:r>
                      <a:r>
                        <a:rPr lang="ko-KR" altLang="en-US" sz="900" b="1" i="0" u="none" strike="noStrike" baseline="0" dirty="0" err="1" smtClean="0">
                          <a:solidFill>
                            <a:srgbClr val="000000"/>
                          </a:solidFill>
                          <a:latin typeface="맑은 고딕"/>
                        </a:rPr>
                        <a:t>수신부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131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                                              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7.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</a:t>
                      </a:r>
                      <a:r>
                        <a:rPr lang="ko-KR" altLang="en-US" sz="900" b="1" i="0" u="none" strike="noStrike" baseline="0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대기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/</a:t>
                      </a:r>
                      <a:r>
                        <a:rPr lang="ko-KR" altLang="en-US" sz="900" b="1" i="0" u="none" strike="noStrike" baseline="0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상시 전환스위치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131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                                              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8. 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외장 스위치 연결단자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2764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pSp>
        <p:nvGrpSpPr>
          <p:cNvPr id="132" name="그룹 131">
            <a:extLst>
              <a:ext uri="{FF2B5EF4-FFF2-40B4-BE49-F238E27FC236}">
                <a16:creationId xmlns:lc="http://schemas.openxmlformats.org/drawingml/2006/lockedCanvas" xmlns="" xmlns:a16="http://schemas.microsoft.com/office/drawing/2014/main" xmlns:xdr="http://schemas.openxmlformats.org/drawingml/2006/spreadsheetDrawing" id="{00000000-0008-0000-0000-00000E000000}"/>
              </a:ext>
            </a:extLst>
          </p:cNvPr>
          <p:cNvGrpSpPr/>
          <p:nvPr/>
        </p:nvGrpSpPr>
        <p:grpSpPr>
          <a:xfrm>
            <a:off x="8448279" y="1005049"/>
            <a:ext cx="1924842" cy="1921822"/>
            <a:chOff x="0" y="0"/>
            <a:chExt cx="1964599" cy="1903699"/>
          </a:xfrm>
        </p:grpSpPr>
        <p:pic>
          <p:nvPicPr>
            <p:cNvPr id="133" name="그림 132">
              <a:extLst>
                <a:ext uri="{FF2B5EF4-FFF2-40B4-BE49-F238E27FC236}">
                  <a16:creationId xmlns:lc="http://schemas.openxmlformats.org/drawingml/2006/lockedCanvas" xmlns="" xmlns:a16="http://schemas.microsoft.com/office/drawing/2014/main" xmlns:xdr="http://schemas.openxmlformats.org/drawingml/2006/spreadsheetDrawing" id="{00000000-0008-0000-0000-00000F00000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0" y="0"/>
              <a:ext cx="1964599" cy="1903699"/>
            </a:xfrm>
            <a:prstGeom prst="rect">
              <a:avLst/>
            </a:prstGeom>
          </p:spPr>
        </p:pic>
        <p:sp>
          <p:nvSpPr>
            <p:cNvPr id="134" name="타원 133">
              <a:extLst>
                <a:ext uri="{FF2B5EF4-FFF2-40B4-BE49-F238E27FC236}">
                  <a16:creationId xmlns:lc="http://schemas.openxmlformats.org/drawingml/2006/lockedCanvas" xmlns="" xmlns:a16="http://schemas.microsoft.com/office/drawing/2014/main" xmlns:xdr="http://schemas.openxmlformats.org/drawingml/2006/spreadsheetDrawing" id="{00000000-0008-0000-0000-000010000000}"/>
                </a:ext>
              </a:extLst>
            </p:cNvPr>
            <p:cNvSpPr/>
            <p:nvPr/>
          </p:nvSpPr>
          <p:spPr>
            <a:xfrm>
              <a:off x="411390" y="404731"/>
              <a:ext cx="142875" cy="133959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ko-KR" sz="800">
                  <a:solidFill>
                    <a:schemeClr val="bg1"/>
                  </a:solidFill>
                </a:rPr>
                <a:t>8</a:t>
              </a:r>
              <a:endParaRPr lang="ko-KR" altLang="en-US" sz="800">
                <a:solidFill>
                  <a:schemeClr val="bg1"/>
                </a:solidFill>
              </a:endParaRPr>
            </a:p>
          </p:txBody>
        </p:sp>
        <p:sp>
          <p:nvSpPr>
            <p:cNvPr id="135" name="타원 134">
              <a:extLst>
                <a:ext uri="{FF2B5EF4-FFF2-40B4-BE49-F238E27FC236}">
                  <a16:creationId xmlns:lc="http://schemas.openxmlformats.org/drawingml/2006/lockedCanvas" xmlns="" xmlns:a16="http://schemas.microsoft.com/office/drawing/2014/main" xmlns:xdr="http://schemas.openxmlformats.org/drawingml/2006/spreadsheetDrawing" id="{00000000-0008-0000-0000-000011000000}"/>
                </a:ext>
              </a:extLst>
            </p:cNvPr>
            <p:cNvSpPr/>
            <p:nvPr/>
          </p:nvSpPr>
          <p:spPr>
            <a:xfrm>
              <a:off x="897800" y="800336"/>
              <a:ext cx="155575" cy="137134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ko-KR" sz="800">
                  <a:solidFill>
                    <a:schemeClr val="bg1"/>
                  </a:solidFill>
                </a:rPr>
                <a:t>5</a:t>
              </a:r>
              <a:endParaRPr lang="ko-KR" altLang="en-US" sz="800">
                <a:solidFill>
                  <a:schemeClr val="bg1"/>
                </a:solidFill>
              </a:endParaRPr>
            </a:p>
          </p:txBody>
        </p:sp>
        <p:sp>
          <p:nvSpPr>
            <p:cNvPr id="136" name="타원 135">
              <a:extLst>
                <a:ext uri="{FF2B5EF4-FFF2-40B4-BE49-F238E27FC236}">
                  <a16:creationId xmlns:lc="http://schemas.openxmlformats.org/drawingml/2006/lockedCanvas" xmlns="" xmlns:a16="http://schemas.microsoft.com/office/drawing/2014/main" xmlns:xdr="http://schemas.openxmlformats.org/drawingml/2006/spreadsheetDrawing" id="{00000000-0008-0000-0000-000012000000}"/>
                </a:ext>
              </a:extLst>
            </p:cNvPr>
            <p:cNvSpPr/>
            <p:nvPr/>
          </p:nvSpPr>
          <p:spPr>
            <a:xfrm>
              <a:off x="427900" y="1200386"/>
              <a:ext cx="152400" cy="127609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ko-KR" sz="800">
                  <a:solidFill>
                    <a:schemeClr val="bg1"/>
                  </a:solidFill>
                </a:rPr>
                <a:t>7</a:t>
              </a:r>
              <a:endParaRPr lang="ko-KR" altLang="en-US" sz="800">
                <a:solidFill>
                  <a:schemeClr val="bg1"/>
                </a:solidFill>
              </a:endParaRPr>
            </a:p>
          </p:txBody>
        </p:sp>
        <p:sp>
          <p:nvSpPr>
            <p:cNvPr id="137" name="타원 136">
              <a:extLst>
                <a:ext uri="{FF2B5EF4-FFF2-40B4-BE49-F238E27FC236}">
                  <a16:creationId xmlns:lc="http://schemas.openxmlformats.org/drawingml/2006/lockedCanvas" xmlns="" xmlns:a16="http://schemas.microsoft.com/office/drawing/2014/main" xmlns:xdr="http://schemas.openxmlformats.org/drawingml/2006/spreadsheetDrawing" id="{00000000-0008-0000-0000-000013000000}"/>
                </a:ext>
              </a:extLst>
            </p:cNvPr>
            <p:cNvSpPr/>
            <p:nvPr/>
          </p:nvSpPr>
          <p:spPr>
            <a:xfrm>
              <a:off x="899705" y="1508996"/>
              <a:ext cx="146050" cy="124434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ko-KR" sz="800">
                  <a:solidFill>
                    <a:schemeClr val="bg1"/>
                  </a:solidFill>
                </a:rPr>
                <a:t>6</a:t>
              </a:r>
              <a:endParaRPr lang="ko-KR" altLang="en-US" sz="800">
                <a:solidFill>
                  <a:schemeClr val="bg1"/>
                </a:solidFill>
              </a:endParaRPr>
            </a:p>
          </p:txBody>
        </p:sp>
        <p:sp>
          <p:nvSpPr>
            <p:cNvPr id="138" name="타원 137">
              <a:extLst>
                <a:ext uri="{FF2B5EF4-FFF2-40B4-BE49-F238E27FC236}">
                  <a16:creationId xmlns:lc="http://schemas.openxmlformats.org/drawingml/2006/lockedCanvas" xmlns="" xmlns:a16="http://schemas.microsoft.com/office/drawing/2014/main" xmlns:xdr="http://schemas.openxmlformats.org/drawingml/2006/spreadsheetDrawing" id="{00000000-0008-0000-0000-000014000000}"/>
                </a:ext>
              </a:extLst>
            </p:cNvPr>
            <p:cNvSpPr/>
            <p:nvPr/>
          </p:nvSpPr>
          <p:spPr>
            <a:xfrm>
              <a:off x="1578202" y="1315543"/>
              <a:ext cx="140334" cy="133955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ko-KR" sz="800">
                  <a:solidFill>
                    <a:schemeClr val="bg1"/>
                  </a:solidFill>
                </a:rPr>
                <a:t>3</a:t>
              </a:r>
              <a:endParaRPr lang="ko-KR" altLang="en-US" sz="800">
                <a:solidFill>
                  <a:schemeClr val="bg1"/>
                </a:solidFill>
              </a:endParaRPr>
            </a:p>
          </p:txBody>
        </p:sp>
        <p:sp>
          <p:nvSpPr>
            <p:cNvPr id="139" name="타원 138">
              <a:extLst>
                <a:ext uri="{FF2B5EF4-FFF2-40B4-BE49-F238E27FC236}">
                  <a16:creationId xmlns:lc="http://schemas.openxmlformats.org/drawingml/2006/lockedCanvas" xmlns="" xmlns:a16="http://schemas.microsoft.com/office/drawing/2014/main" xmlns:xdr="http://schemas.openxmlformats.org/drawingml/2006/spreadsheetDrawing" id="{00000000-0008-0000-0000-000015000000}"/>
                </a:ext>
              </a:extLst>
            </p:cNvPr>
            <p:cNvSpPr/>
            <p:nvPr/>
          </p:nvSpPr>
          <p:spPr>
            <a:xfrm>
              <a:off x="1651457" y="988762"/>
              <a:ext cx="134337" cy="132715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ko-KR" sz="800">
                  <a:solidFill>
                    <a:schemeClr val="bg1"/>
                  </a:solidFill>
                </a:rPr>
                <a:t>2</a:t>
              </a:r>
              <a:endParaRPr lang="ko-KR" altLang="en-US" sz="800">
                <a:solidFill>
                  <a:schemeClr val="bg1"/>
                </a:solidFill>
              </a:endParaRPr>
            </a:p>
          </p:txBody>
        </p:sp>
        <p:sp>
          <p:nvSpPr>
            <p:cNvPr id="140" name="타원 139">
              <a:extLst>
                <a:ext uri="{FF2B5EF4-FFF2-40B4-BE49-F238E27FC236}">
                  <a16:creationId xmlns:lc="http://schemas.openxmlformats.org/drawingml/2006/lockedCanvas" xmlns="" xmlns:a16="http://schemas.microsoft.com/office/drawing/2014/main" xmlns:xdr="http://schemas.openxmlformats.org/drawingml/2006/spreadsheetDrawing" id="{00000000-0008-0000-0000-000016000000}"/>
                </a:ext>
              </a:extLst>
            </p:cNvPr>
            <p:cNvSpPr/>
            <p:nvPr/>
          </p:nvSpPr>
          <p:spPr>
            <a:xfrm>
              <a:off x="900975" y="404731"/>
              <a:ext cx="152400" cy="137134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ko-KR" sz="800">
                  <a:solidFill>
                    <a:schemeClr val="bg1"/>
                  </a:solidFill>
                </a:rPr>
                <a:t>4</a:t>
              </a:r>
              <a:endParaRPr lang="ko-KR" altLang="en-US" sz="800">
                <a:solidFill>
                  <a:schemeClr val="bg1"/>
                </a:solidFill>
              </a:endParaRPr>
            </a:p>
          </p:txBody>
        </p:sp>
        <p:sp>
          <p:nvSpPr>
            <p:cNvPr id="141" name="타원 140">
              <a:extLst>
                <a:ext uri="{FF2B5EF4-FFF2-40B4-BE49-F238E27FC236}">
                  <a16:creationId xmlns:lc="http://schemas.openxmlformats.org/drawingml/2006/lockedCanvas" xmlns="" xmlns:a16="http://schemas.microsoft.com/office/drawing/2014/main" xmlns:xdr="http://schemas.openxmlformats.org/drawingml/2006/spreadsheetDrawing" id="{00000000-0008-0000-0000-000017000000}"/>
                </a:ext>
              </a:extLst>
            </p:cNvPr>
            <p:cNvSpPr/>
            <p:nvPr/>
          </p:nvSpPr>
          <p:spPr>
            <a:xfrm>
              <a:off x="1587216" y="595604"/>
              <a:ext cx="142239" cy="137134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ko-KR" sz="800">
                  <a:solidFill>
                    <a:schemeClr val="bg1"/>
                  </a:solidFill>
                </a:rPr>
                <a:t>1</a:t>
              </a:r>
              <a:endParaRPr lang="ko-KR" altLang="en-US" sz="800">
                <a:solidFill>
                  <a:schemeClr val="bg1"/>
                </a:solidFill>
              </a:endParaRPr>
            </a:p>
          </p:txBody>
        </p:sp>
      </p:grpSp>
      <p:graphicFrame>
        <p:nvGraphicFramePr>
          <p:cNvPr id="142" name="표 141"/>
          <p:cNvGraphicFramePr>
            <a:graphicFrameLocks noGrp="1"/>
          </p:cNvGraphicFramePr>
          <p:nvPr/>
        </p:nvGraphicFramePr>
        <p:xfrm>
          <a:off x="4461510" y="3894561"/>
          <a:ext cx="3390899" cy="2673290"/>
        </p:xfrm>
        <a:graphic>
          <a:graphicData uri="http://schemas.openxmlformats.org/drawingml/2006/table">
            <a:tbl>
              <a:tblPr/>
              <a:tblGrid>
                <a:gridCol w="3390899"/>
              </a:tblGrid>
              <a:tr h="180076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2. 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결선도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A5A5A5"/>
                    </a:solidFill>
                  </a:tcPr>
                </a:tc>
              </a:tr>
              <a:tr h="114892">
                <a:tc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8D8D8"/>
                    </a:solidFill>
                  </a:tcPr>
                </a:tc>
              </a:tr>
              <a:tr h="166664">
                <a:tc>
                  <a:txBody>
                    <a:bodyPr/>
                    <a:lstStyle/>
                    <a:p>
                      <a:pPr algn="l" fontAlgn="ctr"/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6664">
                <a:tc>
                  <a:txBody>
                    <a:bodyPr/>
                    <a:lstStyle/>
                    <a:p>
                      <a:pPr algn="l" fontAlgn="ctr"/>
                      <a:endParaRPr lang="en-US" altLang="ko-KR" sz="9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6664">
                <a:tc>
                  <a:txBody>
                    <a:bodyPr/>
                    <a:lstStyle/>
                    <a:p>
                      <a:pPr algn="l" fontAlgn="ctr"/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6664">
                <a:tc>
                  <a:txBody>
                    <a:bodyPr/>
                    <a:lstStyle/>
                    <a:p>
                      <a:pPr algn="l" fontAlgn="ctr"/>
                      <a:endParaRPr lang="en-US" altLang="ko-KR" sz="9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6664">
                <a:tc>
                  <a:txBody>
                    <a:bodyPr/>
                    <a:lstStyle/>
                    <a:p>
                      <a:pPr algn="l" fontAlgn="ctr"/>
                      <a:endParaRPr lang="en-US" altLang="ko-KR" sz="9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6664">
                <a:tc>
                  <a:txBody>
                    <a:bodyPr/>
                    <a:lstStyle/>
                    <a:p>
                      <a:pPr algn="l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6664">
                <a:tc>
                  <a:txBody>
                    <a:bodyPr/>
                    <a:lstStyle/>
                    <a:p>
                      <a:pPr algn="l" fontAlgn="ctr"/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22750">
                <a:tc>
                  <a:txBody>
                    <a:bodyPr/>
                    <a:lstStyle/>
                    <a:p>
                      <a:pPr algn="l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6664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6664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6664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6664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43" name="그림 142">
            <a:extLst>
              <a:ext uri="{FF2B5EF4-FFF2-40B4-BE49-F238E27FC236}">
                <a16:creationId xmlns:lc="http://schemas.openxmlformats.org/drawingml/2006/lockedCanvas" xmlns="" xmlns:a16="http://schemas.microsoft.com/office/drawing/2014/main" xmlns:xdr="http://schemas.openxmlformats.org/drawingml/2006/spreadsheetDrawing" id="{3031D197-ABBE-40E7-8BAE-D0183A6A882E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024018" y="4252631"/>
            <a:ext cx="2204923" cy="2238938"/>
          </a:xfrm>
          <a:prstGeom prst="rect">
            <a:avLst/>
          </a:prstGeom>
        </p:spPr>
      </p:pic>
      <p:graphicFrame>
        <p:nvGraphicFramePr>
          <p:cNvPr id="144" name="표 143"/>
          <p:cNvGraphicFramePr>
            <a:graphicFrameLocks noGrp="1"/>
          </p:cNvGraphicFramePr>
          <p:nvPr/>
        </p:nvGraphicFramePr>
        <p:xfrm>
          <a:off x="8401050" y="3782061"/>
          <a:ext cx="3390899" cy="2974239"/>
        </p:xfrm>
        <a:graphic>
          <a:graphicData uri="http://schemas.openxmlformats.org/drawingml/2006/table">
            <a:tbl>
              <a:tblPr/>
              <a:tblGrid>
                <a:gridCol w="3390899"/>
              </a:tblGrid>
              <a:tr h="13680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4. 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외장 스위치 명칭 및 동작 설명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A5A5A5"/>
                    </a:solidFill>
                  </a:tcPr>
                </a:tc>
              </a:tr>
              <a:tr h="129268">
                <a:tc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8D8D8"/>
                    </a:solidFill>
                  </a:tcPr>
                </a:tc>
              </a:tr>
              <a:tr h="387805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                                             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9. 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외장 스위치 연결단자</a:t>
                      </a:r>
                      <a:endParaRPr lang="en-US" altLang="ko-KR" sz="900" b="1" i="0" u="none" strike="noStrike" baseline="0" dirty="0" smtClean="0">
                        <a:solidFill>
                          <a:srgbClr val="000000"/>
                        </a:solidFill>
                        <a:latin typeface="맑은 고딕"/>
                      </a:endParaRPr>
                    </a:p>
                    <a:p>
                      <a:pPr algn="l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                                              -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돋움"/>
                          <a:ea typeface="돋움"/>
                        </a:rPr>
                        <a:t>⑨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돋움"/>
                          <a:ea typeface="돋움"/>
                        </a:rPr>
                        <a:t>번 플러그를 본체 ⑧번에</a:t>
                      </a:r>
                      <a:endParaRPr lang="en-US" altLang="ko-KR" sz="900" b="1" i="0" u="none" strike="noStrike" dirty="0" smtClean="0">
                        <a:solidFill>
                          <a:srgbClr val="000000"/>
                        </a:solidFill>
                        <a:latin typeface="맑은 고딕"/>
                      </a:endParaRPr>
                    </a:p>
                    <a:p>
                      <a:pPr algn="l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                                                 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삽입해서 사용합니다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.</a:t>
                      </a:r>
                      <a:endParaRPr lang="en-US" altLang="ko-KR" sz="9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8536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                                            </a:t>
                      </a:r>
                    </a:p>
                    <a:p>
                      <a:pPr algn="l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                                             10. 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버튼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</a:t>
                      </a:r>
                      <a:endParaRPr lang="en-US" altLang="ko-KR" sz="9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29268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                                              -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돋움"/>
                          <a:ea typeface="돋움"/>
                        </a:rPr>
                        <a:t>⑦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돋움"/>
                          <a:ea typeface="돋움"/>
                        </a:rPr>
                        <a:t>번 대기 상태에서</a:t>
                      </a:r>
                      <a:endParaRPr lang="en-US" altLang="ko-KR" sz="9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29268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                                               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돋움"/>
                          <a:ea typeface="돋움"/>
                        </a:rPr>
                        <a:t>⑩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번 버튼을 누르면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       </a:t>
                      </a:r>
                      <a:endParaRPr lang="en-US" altLang="ko-KR" sz="9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7073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                                                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콘센트가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ON/OFF 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됩니다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.</a:t>
                      </a:r>
                    </a:p>
                    <a:p>
                      <a:pPr algn="l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                                              -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돋움"/>
                          <a:ea typeface="돋움"/>
                        </a:rPr>
                        <a:t>⑦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돋움"/>
                          <a:ea typeface="돋움"/>
                        </a:rPr>
                        <a:t>번 상시 상태에선</a:t>
                      </a:r>
                      <a:endParaRPr lang="en-US" altLang="ko-KR" sz="900" b="1" i="0" u="none" strike="noStrike" dirty="0" smtClean="0">
                        <a:solidFill>
                          <a:srgbClr val="000000"/>
                        </a:solidFill>
                        <a:latin typeface="맑은 고딕"/>
                      </a:endParaRPr>
                    </a:p>
                    <a:p>
                      <a:pPr algn="l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                                                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동작하지 않음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.</a:t>
                      </a:r>
                    </a:p>
                    <a:p>
                      <a:pPr algn="l" fontAlgn="ctr"/>
                      <a:endParaRPr lang="en-US" altLang="ko-KR" sz="900" b="1" i="0" u="none" strike="noStrike" dirty="0" smtClean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9201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                                             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11. 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리모컨 </a:t>
                      </a:r>
                      <a:r>
                        <a:rPr lang="ko-KR" altLang="en-US" sz="900" b="1" i="0" u="none" strike="noStrike" dirty="0" err="1" smtClean="0">
                          <a:solidFill>
                            <a:srgbClr val="000000"/>
                          </a:solidFill>
                          <a:latin typeface="+mn-lt"/>
                        </a:rPr>
                        <a:t>수신부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29268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                                             </a:t>
                      </a:r>
                      <a:r>
                        <a:rPr lang="en-US" altLang="ko-KR" sz="900" b="0" i="0" u="none" strike="noStrike" baseline="0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</a:t>
                      </a:r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6158">
                <a:tc>
                  <a:txBody>
                    <a:bodyPr/>
                    <a:lstStyle/>
                    <a:p>
                      <a:pPr algn="l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29268">
                <a:tc>
                  <a:txBody>
                    <a:bodyPr/>
                    <a:lstStyle/>
                    <a:p>
                      <a:pPr algn="l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29268">
                <a:tc>
                  <a:txBody>
                    <a:bodyPr/>
                    <a:lstStyle/>
                    <a:p>
                      <a:pPr algn="l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29268">
                <a:tc>
                  <a:txBody>
                    <a:bodyPr/>
                    <a:lstStyle/>
                    <a:p>
                      <a:pPr algn="l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29268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pSp>
        <p:nvGrpSpPr>
          <p:cNvPr id="145" name="그룹 144">
            <a:extLst>
              <a:ext uri="{FF2B5EF4-FFF2-40B4-BE49-F238E27FC236}">
                <a16:creationId xmlns:lc="http://schemas.openxmlformats.org/drawingml/2006/lockedCanvas" xmlns="" xmlns:a16="http://schemas.microsoft.com/office/drawing/2014/main" xmlns:xdr="http://schemas.openxmlformats.org/drawingml/2006/spreadsheetDrawing" id="{9FCEDF89-C5E6-48F9-A306-582756A18D14}"/>
              </a:ext>
            </a:extLst>
          </p:cNvPr>
          <p:cNvGrpSpPr/>
          <p:nvPr/>
        </p:nvGrpSpPr>
        <p:grpSpPr>
          <a:xfrm>
            <a:off x="8596162" y="4212117"/>
            <a:ext cx="1516594" cy="2181063"/>
            <a:chOff x="0" y="0"/>
            <a:chExt cx="1530568" cy="2224916"/>
          </a:xfrm>
        </p:grpSpPr>
        <p:pic>
          <p:nvPicPr>
            <p:cNvPr id="146" name="그림 145">
              <a:extLst>
                <a:ext uri="{FF2B5EF4-FFF2-40B4-BE49-F238E27FC236}">
                  <a16:creationId xmlns:lc="http://schemas.openxmlformats.org/drawingml/2006/lockedCanvas" xmlns="" xmlns:a16="http://schemas.microsoft.com/office/drawing/2014/main" xmlns:xdr="http://schemas.openxmlformats.org/drawingml/2006/spreadsheetDrawing" id="{502B7318-693C-4B02-BC98-E87D553D4588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 rot="10800000">
              <a:off x="0" y="0"/>
              <a:ext cx="1530568" cy="2224916"/>
            </a:xfrm>
            <a:prstGeom prst="rect">
              <a:avLst/>
            </a:prstGeom>
          </p:spPr>
        </p:pic>
        <p:sp>
          <p:nvSpPr>
            <p:cNvPr id="147" name="타원 146">
              <a:extLst>
                <a:ext uri="{FF2B5EF4-FFF2-40B4-BE49-F238E27FC236}">
                  <a16:creationId xmlns:lc="http://schemas.openxmlformats.org/drawingml/2006/lockedCanvas" xmlns="" xmlns:a16="http://schemas.microsoft.com/office/drawing/2014/main" xmlns:xdr="http://schemas.openxmlformats.org/drawingml/2006/spreadsheetDrawing" id="{941C0420-5C43-4703-B7A6-9B1BC5758A60}"/>
                </a:ext>
              </a:extLst>
            </p:cNvPr>
            <p:cNvSpPr/>
            <p:nvPr/>
          </p:nvSpPr>
          <p:spPr>
            <a:xfrm>
              <a:off x="876249" y="1834004"/>
              <a:ext cx="197200" cy="163532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ko-KR" sz="800">
                  <a:solidFill>
                    <a:schemeClr val="bg1"/>
                  </a:solidFill>
                </a:rPr>
                <a:t>10</a:t>
              </a:r>
              <a:endParaRPr lang="ko-KR" altLang="en-US" sz="800">
                <a:solidFill>
                  <a:schemeClr val="bg1"/>
                </a:solidFill>
              </a:endParaRPr>
            </a:p>
          </p:txBody>
        </p:sp>
        <p:sp>
          <p:nvSpPr>
            <p:cNvPr id="194" name="타원 193">
              <a:extLst>
                <a:ext uri="{FF2B5EF4-FFF2-40B4-BE49-F238E27FC236}">
                  <a16:creationId xmlns:lc="http://schemas.openxmlformats.org/drawingml/2006/lockedCanvas" xmlns="" xmlns:a16="http://schemas.microsoft.com/office/drawing/2014/main" xmlns:xdr="http://schemas.openxmlformats.org/drawingml/2006/spreadsheetDrawing" id="{96597B68-1080-4143-A342-D7B1CD21EBFA}"/>
                </a:ext>
              </a:extLst>
            </p:cNvPr>
            <p:cNvSpPr/>
            <p:nvPr/>
          </p:nvSpPr>
          <p:spPr>
            <a:xfrm>
              <a:off x="1036592" y="356756"/>
              <a:ext cx="175558" cy="162619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ko-KR" sz="800">
                  <a:solidFill>
                    <a:schemeClr val="bg1"/>
                  </a:solidFill>
                </a:rPr>
                <a:t>9</a:t>
              </a:r>
              <a:endParaRPr lang="ko-KR" altLang="en-US" sz="800">
                <a:solidFill>
                  <a:schemeClr val="bg1"/>
                </a:solidFill>
              </a:endParaRPr>
            </a:p>
          </p:txBody>
        </p:sp>
        <p:sp>
          <p:nvSpPr>
            <p:cNvPr id="195" name="타원 194">
              <a:extLst>
                <a:ext uri="{FF2B5EF4-FFF2-40B4-BE49-F238E27FC236}">
                  <a16:creationId xmlns:lc="http://schemas.openxmlformats.org/drawingml/2006/lockedCanvas" xmlns="" xmlns:a16="http://schemas.microsoft.com/office/drawing/2014/main" xmlns:xdr="http://schemas.openxmlformats.org/drawingml/2006/spreadsheetDrawing" id="{D32AD3FD-D105-4E36-8DE7-4F4A6E62F4F1}"/>
                </a:ext>
              </a:extLst>
            </p:cNvPr>
            <p:cNvSpPr/>
            <p:nvPr/>
          </p:nvSpPr>
          <p:spPr>
            <a:xfrm>
              <a:off x="1318001" y="1840143"/>
              <a:ext cx="187660" cy="185752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ko-KR" sz="800">
                  <a:solidFill>
                    <a:schemeClr val="bg1"/>
                  </a:solidFill>
                </a:rPr>
                <a:t>11</a:t>
              </a:r>
              <a:endParaRPr lang="ko-KR" altLang="en-US" sz="80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25098571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Line 3">
            <a:extLst>
              <a:ext uri="{FF2B5EF4-FFF2-40B4-BE49-F238E27FC236}">
                <a16:creationId xmlns="" xmlns:a16="http://schemas.microsoft.com/office/drawing/2014/main" id="{8683982A-DF67-4E08-8A23-A31FE1C0259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140016" y="149666"/>
            <a:ext cx="9804" cy="6530534"/>
          </a:xfrm>
          <a:prstGeom prst="line">
            <a:avLst/>
          </a:prstGeom>
          <a:noFill/>
          <a:ln w="19050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01" name="Line 3">
            <a:extLst>
              <a:ext uri="{FF2B5EF4-FFF2-40B4-BE49-F238E27FC236}">
                <a16:creationId xmlns="" xmlns:a16="http://schemas.microsoft.com/office/drawing/2014/main" id="{56C1C6F9-DEAE-46EE-A5CF-C00BDE8DD9C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140983" y="149666"/>
            <a:ext cx="9804" cy="6530534"/>
          </a:xfrm>
          <a:prstGeom prst="line">
            <a:avLst/>
          </a:prstGeom>
          <a:noFill/>
          <a:ln w="19050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33" name="AutoShape 86">
            <a:extLst>
              <a:ext uri="{FF2B5EF4-FFF2-40B4-BE49-F238E27FC236}">
                <a16:creationId xmlns="" xmlns:a16="http://schemas.microsoft.com/office/drawing/2014/main" id="{517FDC4E-B2BB-4036-A607-AFECB67EEE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31559" y="6900427"/>
            <a:ext cx="3262313" cy="1285875"/>
          </a:xfrm>
          <a:prstGeom prst="flowChartAlternateProcess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985" tIns="46493" rIns="92985" bIns="46493"/>
          <a:lstStyle/>
          <a:p>
            <a:pPr marL="347663" indent="-347663">
              <a:lnSpc>
                <a:spcPct val="120000"/>
              </a:lnSpc>
              <a:defRPr/>
            </a:pPr>
            <a:endParaRPr lang="en-US" altLang="ko-KR" sz="1000" dirty="0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38" name="Rectangle 52">
            <a:extLst>
              <a:ext uri="{FF2B5EF4-FFF2-40B4-BE49-F238E27FC236}">
                <a16:creationId xmlns="" xmlns:a16="http://schemas.microsoft.com/office/drawing/2014/main" id="{C2347950-F595-448E-B1A7-FD2E54FDC0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73334" y="6261542"/>
            <a:ext cx="3314700" cy="188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ko-KR" altLang="en-US" sz="1000" dirty="0" err="1">
                <a:latin typeface="휴먼모음T" pitchFamily="18" charset="-127"/>
                <a:ea typeface="휴먼모음T" pitchFamily="18" charset="-127"/>
              </a:rPr>
              <a:t>클리오</a:t>
            </a:r>
            <a:r>
              <a:rPr lang="ko-KR" altLang="en-US" sz="1100" dirty="0">
                <a:latin typeface="휴먼모음T" pitchFamily="18" charset="-127"/>
                <a:ea typeface="휴먼모음T" pitchFamily="18" charset="-127"/>
              </a:rPr>
              <a:t>㈜</a:t>
            </a:r>
            <a:r>
              <a:rPr lang="ko-KR" altLang="en-US" sz="900" dirty="0">
                <a:latin typeface="휴먼모음T" pitchFamily="18" charset="-127"/>
                <a:ea typeface="휴먼모음T" pitchFamily="18" charset="-127"/>
              </a:rPr>
              <a:t> 경기도 성남시 중원구 둔촌대로 </a:t>
            </a:r>
            <a:r>
              <a:rPr lang="en-US" altLang="ko-KR" sz="900" dirty="0" smtClean="0">
                <a:latin typeface="휴먼모음T" pitchFamily="18" charset="-127"/>
                <a:ea typeface="휴먼모음T" pitchFamily="18" charset="-127"/>
              </a:rPr>
              <a:t>473</a:t>
            </a:r>
          </a:p>
          <a:p>
            <a:pPr algn="ctr"/>
            <a:r>
              <a:rPr lang="en-US" altLang="ko-KR" sz="900" dirty="0" smtClean="0">
                <a:latin typeface="휴먼모음T" pitchFamily="18" charset="-127"/>
                <a:ea typeface="휴먼모음T" pitchFamily="18" charset="-127"/>
              </a:rPr>
              <a:t>  </a:t>
            </a:r>
            <a:r>
              <a:rPr lang="en-US" altLang="ko-KR" sz="900" dirty="0">
                <a:latin typeface="휴먼모음T" pitchFamily="18" charset="-127"/>
                <a:ea typeface="휴먼모음T" pitchFamily="18" charset="-127"/>
              </a:rPr>
              <a:t>Tel </a:t>
            </a:r>
            <a:r>
              <a:rPr lang="en-US" altLang="ko-KR" sz="900" dirty="0" smtClean="0">
                <a:latin typeface="휴먼모음T" pitchFamily="18" charset="-127"/>
                <a:ea typeface="휴먼모음T" pitchFamily="18" charset="-127"/>
              </a:rPr>
              <a:t>031.733.3399  </a:t>
            </a:r>
            <a:r>
              <a:rPr lang="en-US" altLang="ko-KR" sz="900" dirty="0">
                <a:latin typeface="휴먼모음T" pitchFamily="18" charset="-127"/>
                <a:ea typeface="휴먼모음T" pitchFamily="18" charset="-127"/>
              </a:rPr>
              <a:t>Fax </a:t>
            </a:r>
            <a:r>
              <a:rPr lang="en-US" altLang="ko-KR" sz="900" dirty="0" smtClean="0">
                <a:latin typeface="휴먼모음T" pitchFamily="18" charset="-127"/>
                <a:ea typeface="휴먼모음T" pitchFamily="18" charset="-127"/>
              </a:rPr>
              <a:t>031.748.0055</a:t>
            </a:r>
            <a:endParaRPr lang="en-US" altLang="ko-KR" sz="900" dirty="0">
              <a:latin typeface="휴먼모음T" pitchFamily="18" charset="-127"/>
              <a:ea typeface="휴먼모음T" pitchFamily="18" charset="-127"/>
            </a:endParaRPr>
          </a:p>
          <a:p>
            <a:pPr algn="ctr"/>
            <a:endParaRPr lang="ko-KR" altLang="en-US" sz="900" dirty="0"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139" name="Picture 79">
            <a:extLst>
              <a:ext uri="{FF2B5EF4-FFF2-40B4-BE49-F238E27FC236}">
                <a16:creationId xmlns="" xmlns:a16="http://schemas.microsoft.com/office/drawing/2014/main" id="{195863E0-3E0F-4347-9A25-A519947188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05181" y="5595960"/>
            <a:ext cx="433388" cy="446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2" name="그룹 71">
            <a:extLst>
              <a:ext uri="{FF2B5EF4-FFF2-40B4-BE49-F238E27FC236}">
                <a16:creationId xmlns="" xmlns:a16="http://schemas.microsoft.com/office/drawing/2014/main" id="{F8430479-7529-45AB-BF0F-06178FAD7105}"/>
              </a:ext>
            </a:extLst>
          </p:cNvPr>
          <p:cNvGrpSpPr>
            <a:grpSpLocks/>
          </p:cNvGrpSpPr>
          <p:nvPr/>
        </p:nvGrpSpPr>
        <p:grpSpPr bwMode="auto">
          <a:xfrm>
            <a:off x="591545" y="210627"/>
            <a:ext cx="3158698" cy="307777"/>
            <a:chOff x="166654" y="-15492"/>
            <a:chExt cx="2880001" cy="347074"/>
          </a:xfrm>
        </p:grpSpPr>
        <p:grpSp>
          <p:nvGrpSpPr>
            <p:cNvPr id="33" name="그룹 69">
              <a:extLst>
                <a:ext uri="{FF2B5EF4-FFF2-40B4-BE49-F238E27FC236}">
                  <a16:creationId xmlns="" xmlns:a16="http://schemas.microsoft.com/office/drawing/2014/main" id="{7BDBECF5-B8F1-4B22-A7F4-B0FD2557C45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66654" y="0"/>
              <a:ext cx="2880001" cy="324000"/>
              <a:chOff x="755652" y="1974850"/>
              <a:chExt cx="7847017" cy="641350"/>
            </a:xfrm>
          </p:grpSpPr>
          <p:grpSp>
            <p:nvGrpSpPr>
              <p:cNvPr id="35" name="Group 21">
                <a:extLst>
                  <a:ext uri="{FF2B5EF4-FFF2-40B4-BE49-F238E27FC236}">
                    <a16:creationId xmlns="" xmlns:a16="http://schemas.microsoft.com/office/drawing/2014/main" id="{12BC1CCF-C7F5-40BB-91FD-C2F4222939E7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55652" y="1974850"/>
                <a:ext cx="7847017" cy="641350"/>
                <a:chOff x="449" y="799"/>
                <a:chExt cx="4943" cy="404"/>
              </a:xfrm>
            </p:grpSpPr>
            <p:sp>
              <p:nvSpPr>
                <p:cNvPr id="37" name="AutoShape 22">
                  <a:extLst>
                    <a:ext uri="{FF2B5EF4-FFF2-40B4-BE49-F238E27FC236}">
                      <a16:creationId xmlns="" xmlns:a16="http://schemas.microsoft.com/office/drawing/2014/main" id="{B78646D1-F0A1-4567-825D-858D5CA0CFE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66" y="799"/>
                  <a:ext cx="4717" cy="404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0099FF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fontAlgn="auto" latinLnBrk="0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ko-KR" altLang="en-US" kern="0">
                    <a:solidFill>
                      <a:sysClr val="windowText" lastClr="000000"/>
                    </a:solidFill>
                    <a:latin typeface="굴림" charset="-127"/>
                    <a:ea typeface="굴림" charset="-127"/>
                  </a:endParaRPr>
                </a:p>
              </p:txBody>
            </p:sp>
            <p:sp>
              <p:nvSpPr>
                <p:cNvPr id="38" name="Oval 23">
                  <a:extLst>
                    <a:ext uri="{FF2B5EF4-FFF2-40B4-BE49-F238E27FC236}">
                      <a16:creationId xmlns="" xmlns:a16="http://schemas.microsoft.com/office/drawing/2014/main" id="{B4A013F9-890E-48A7-9695-93B76497B59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49" y="801"/>
                  <a:ext cx="302" cy="395"/>
                </a:xfrm>
                <a:prstGeom prst="ellipse">
                  <a:avLst/>
                </a:prstGeom>
                <a:solidFill>
                  <a:srgbClr val="0099FF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fontAlgn="auto" latinLnBrk="0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ko-KR" altLang="en-US" kern="0">
                    <a:solidFill>
                      <a:sysClr val="windowText" lastClr="000000"/>
                    </a:solidFill>
                    <a:latin typeface="굴림" charset="-127"/>
                    <a:ea typeface="굴림" charset="-127"/>
                  </a:endParaRPr>
                </a:p>
              </p:txBody>
            </p:sp>
            <p:sp>
              <p:nvSpPr>
                <p:cNvPr id="39" name="Oval 24">
                  <a:extLst>
                    <a:ext uri="{FF2B5EF4-FFF2-40B4-BE49-F238E27FC236}">
                      <a16:creationId xmlns="" xmlns:a16="http://schemas.microsoft.com/office/drawing/2014/main" id="{D9B6F1DE-709F-4D49-B3D2-6344C0CB5DD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098" y="801"/>
                  <a:ext cx="294" cy="388"/>
                </a:xfrm>
                <a:prstGeom prst="ellipse">
                  <a:avLst/>
                </a:prstGeom>
                <a:solidFill>
                  <a:srgbClr val="0099FF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fontAlgn="auto" latinLnBrk="0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ko-KR" altLang="en-US" kern="0">
                    <a:solidFill>
                      <a:sysClr val="windowText" lastClr="000000"/>
                    </a:solidFill>
                    <a:latin typeface="굴림" charset="-127"/>
                    <a:ea typeface="굴림" charset="-127"/>
                  </a:endParaRPr>
                </a:p>
              </p:txBody>
            </p:sp>
          </p:grpSp>
          <p:sp>
            <p:nvSpPr>
              <p:cNvPr id="36" name="AutoShape 26">
                <a:extLst>
                  <a:ext uri="{FF2B5EF4-FFF2-40B4-BE49-F238E27FC236}">
                    <a16:creationId xmlns="" xmlns:a16="http://schemas.microsoft.com/office/drawing/2014/main" id="{ACA3FCEA-C1B0-4B08-BA0B-62F8D5EEA5B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47588" y="1986708"/>
                <a:ext cx="7487970" cy="251597"/>
              </a:xfrm>
              <a:prstGeom prst="roundRect">
                <a:avLst>
                  <a:gd name="adj" fmla="val 16667"/>
                </a:avLst>
              </a:prstGeom>
              <a:gradFill rotWithShape="1">
                <a:gsLst>
                  <a:gs pos="0">
                    <a:srgbClr val="D2EEFE"/>
                  </a:gs>
                  <a:gs pos="100000">
                    <a:srgbClr val="FFFFFF">
                      <a:alpha val="0"/>
                    </a:srgb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 latinLnBrk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kern="0">
                  <a:solidFill>
                    <a:sysClr val="windowText" lastClr="000000"/>
                  </a:solidFill>
                  <a:latin typeface="굴림" charset="-127"/>
                  <a:ea typeface="굴림" charset="-127"/>
                </a:endParaRPr>
              </a:p>
            </p:txBody>
          </p:sp>
        </p:grpSp>
        <p:sp>
          <p:nvSpPr>
            <p:cNvPr id="34" name="직사각형 70">
              <a:extLst>
                <a:ext uri="{FF2B5EF4-FFF2-40B4-BE49-F238E27FC236}">
                  <a16:creationId xmlns="" xmlns:a16="http://schemas.microsoft.com/office/drawing/2014/main" id="{F7B3AEE6-4FAF-4B91-81A3-1500231364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1412" y="-15492"/>
              <a:ext cx="2419186" cy="3470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ko-KR" altLang="en-US" sz="1400" b="1" dirty="0" smtClean="0">
                  <a:solidFill>
                    <a:srgbClr val="002060"/>
                  </a:solidFill>
                  <a:latin typeface="가는각진제목체" pitchFamily="18" charset="-127"/>
                  <a:ea typeface="가는각진제목체" pitchFamily="18" charset="-127"/>
                </a:rPr>
                <a:t>대기전력 자동차단 콘센트 사용설명서</a:t>
              </a:r>
              <a:endParaRPr lang="ko-KR" altLang="en-US" sz="1400" b="1" dirty="0">
                <a:solidFill>
                  <a:srgbClr val="002060"/>
                </a:solidFill>
                <a:latin typeface="가는각진제목체" pitchFamily="18" charset="-127"/>
                <a:ea typeface="가는각진제목체" pitchFamily="18" charset="-127"/>
              </a:endParaRPr>
            </a:p>
          </p:txBody>
        </p:sp>
      </p:grpSp>
      <p:graphicFrame>
        <p:nvGraphicFramePr>
          <p:cNvPr id="42" name="표 41"/>
          <p:cNvGraphicFramePr>
            <a:graphicFrameLocks noGrp="1"/>
          </p:cNvGraphicFramePr>
          <p:nvPr/>
        </p:nvGraphicFramePr>
        <p:xfrm>
          <a:off x="454660" y="651086"/>
          <a:ext cx="3390899" cy="5949315"/>
        </p:xfrm>
        <a:graphic>
          <a:graphicData uri="http://schemas.openxmlformats.org/drawingml/2006/table">
            <a:tbl>
              <a:tblPr/>
              <a:tblGrid>
                <a:gridCol w="3390899"/>
              </a:tblGrid>
              <a:tr h="203835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본체 동작 설명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A5A5A5"/>
                    </a:solidFill>
                  </a:tcPr>
                </a:tc>
              </a:tr>
              <a:tr h="59479">
                <a:tc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8D8D8"/>
                    </a:solidFill>
                  </a:tcPr>
                </a:tc>
              </a:tr>
              <a:tr h="203835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 1. 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돋움"/>
                          <a:ea typeface="돋움"/>
                        </a:rPr>
                        <a:t>①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자동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/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수동 버튼</a:t>
                      </a:r>
                      <a:endParaRPr lang="en-US" altLang="ko-KR" sz="9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835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  - 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버튼을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3</a:t>
                      </a:r>
                      <a:r>
                        <a:rPr lang="ko-KR" altLang="en-US" sz="900" b="1" i="0" u="none" strike="noStrike" dirty="0" err="1" smtClean="0">
                          <a:solidFill>
                            <a:srgbClr val="000000"/>
                          </a:solidFill>
                          <a:latin typeface="맑은 고딕"/>
                        </a:rPr>
                        <a:t>초이상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누르면 자동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/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수동 모드로 전환함</a:t>
                      </a:r>
                      <a:endParaRPr lang="en-US" altLang="ko-KR" sz="900" b="1" i="0" u="none" strike="noStrike" dirty="0" smtClean="0">
                        <a:solidFill>
                          <a:srgbClr val="000000"/>
                        </a:solidFill>
                        <a:latin typeface="맑은 고딕"/>
                      </a:endParaRPr>
                    </a:p>
                    <a:p>
                      <a:pPr algn="l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  - 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자동모드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: 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설정된 </a:t>
                      </a:r>
                      <a:r>
                        <a:rPr lang="ko-KR" altLang="en-US" sz="900" b="1" i="0" u="none" strike="noStrike" dirty="0" err="1" smtClean="0">
                          <a:solidFill>
                            <a:srgbClr val="000000"/>
                          </a:solidFill>
                          <a:latin typeface="맑은 고딕"/>
                        </a:rPr>
                        <a:t>전력값에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따라 자동으로 전력을 차단함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.</a:t>
                      </a:r>
                    </a:p>
                    <a:p>
                      <a:pPr algn="l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                  </a:t>
                      </a:r>
                    </a:p>
                    <a:p>
                      <a:pPr algn="l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  - 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수동모드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: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돋움"/>
                          <a:ea typeface="돋움"/>
                        </a:rPr>
                        <a:t>②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돋움"/>
                          <a:ea typeface="돋움"/>
                        </a:rPr>
                        <a:t>번 대기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돋움"/>
                          <a:ea typeface="돋움"/>
                        </a:rPr>
                        <a:t>/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돋움"/>
                          <a:ea typeface="돋움"/>
                        </a:rPr>
                        <a:t>켜짐 버튼으로</a:t>
                      </a:r>
                      <a:r>
                        <a:rPr lang="ko-KR" altLang="en-US" sz="900" b="1" i="0" u="none" strike="noStrike" baseline="0" dirty="0" smtClean="0">
                          <a:solidFill>
                            <a:srgbClr val="000000"/>
                          </a:solidFill>
                          <a:latin typeface="돋움"/>
                          <a:ea typeface="돋움"/>
                        </a:rPr>
                        <a:t> 콘센트를 켜고 </a:t>
                      </a:r>
                      <a:r>
                        <a:rPr lang="ko-KR" altLang="en-US" sz="900" b="1" i="0" u="none" strike="noStrike" baseline="0" dirty="0" err="1" smtClean="0">
                          <a:solidFill>
                            <a:srgbClr val="000000"/>
                          </a:solidFill>
                          <a:latin typeface="돋움"/>
                          <a:ea typeface="돋움"/>
                        </a:rPr>
                        <a:t>끌수</a:t>
                      </a:r>
                      <a:r>
                        <a:rPr lang="ko-KR" altLang="en-US" sz="900" b="1" i="0" u="none" strike="noStrike" baseline="0" dirty="0" smtClean="0">
                          <a:solidFill>
                            <a:srgbClr val="000000"/>
                          </a:solidFill>
                          <a:latin typeface="돋움"/>
                          <a:ea typeface="돋움"/>
                        </a:rPr>
                        <a:t> 있음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돋움"/>
                          <a:ea typeface="돋움"/>
                        </a:rPr>
                        <a:t>.</a:t>
                      </a:r>
                      <a:r>
                        <a:rPr lang="ko-KR" altLang="en-US" sz="900" b="1" i="0" u="none" strike="noStrike" baseline="0" dirty="0" smtClean="0">
                          <a:solidFill>
                            <a:srgbClr val="000000"/>
                          </a:solidFill>
                          <a:latin typeface="돋움"/>
                          <a:ea typeface="돋움"/>
                        </a:rPr>
                        <a:t> </a:t>
                      </a:r>
                      <a:endParaRPr lang="en-US" altLang="ko-KR" sz="900" b="1" i="0" u="none" strike="noStrike" dirty="0" smtClean="0">
                        <a:solidFill>
                          <a:srgbClr val="000000"/>
                        </a:solidFill>
                        <a:latin typeface="맑은 고딕"/>
                      </a:endParaRPr>
                    </a:p>
                    <a:p>
                      <a:pPr algn="l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                  (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자동모드 </a:t>
                      </a:r>
                      <a:r>
                        <a:rPr lang="ko-KR" altLang="en-US" sz="900" b="1" i="0" u="none" strike="noStrike" dirty="0" err="1" smtClean="0">
                          <a:solidFill>
                            <a:srgbClr val="000000"/>
                          </a:solidFill>
                          <a:latin typeface="맑은 고딕"/>
                        </a:rPr>
                        <a:t>일때도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가능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)</a:t>
                      </a:r>
                      <a:endParaRPr lang="en-US" altLang="ko-KR" sz="9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835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 2.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돋움"/>
                          <a:ea typeface="돋움"/>
                        </a:rPr>
                        <a:t>②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돋움"/>
                          <a:ea typeface="돋움"/>
                        </a:rPr>
                        <a:t>대기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돋움"/>
                          <a:ea typeface="돋움"/>
                        </a:rPr>
                        <a:t>/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돋움"/>
                          <a:ea typeface="돋움"/>
                        </a:rPr>
                        <a:t>켜짐 버튼</a:t>
                      </a:r>
                      <a:endParaRPr lang="en-US" altLang="ko-KR" sz="900" b="1" i="0" u="none" strike="noStrike" dirty="0" smtClean="0">
                        <a:solidFill>
                          <a:srgbClr val="000000"/>
                        </a:solidFill>
                        <a:latin typeface="돋움"/>
                        <a:ea typeface="돋움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835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  - 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대기 상태에서 콘센트를 켜고 </a:t>
                      </a:r>
                      <a:r>
                        <a:rPr lang="ko-KR" altLang="en-US" sz="900" b="1" i="0" u="none" strike="noStrike" dirty="0" err="1" smtClean="0">
                          <a:solidFill>
                            <a:srgbClr val="000000"/>
                          </a:solidFill>
                          <a:latin typeface="맑은 고딕"/>
                        </a:rPr>
                        <a:t>끌수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있음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.</a:t>
                      </a:r>
                    </a:p>
                    <a:p>
                      <a:pPr algn="l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  - 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수동 상태에서는 콘센트를 켜고 </a:t>
                      </a:r>
                      <a:r>
                        <a:rPr lang="ko-KR" altLang="en-US" sz="900" b="1" i="0" u="none" strike="noStrike" dirty="0" err="1" smtClean="0">
                          <a:solidFill>
                            <a:srgbClr val="000000"/>
                          </a:solidFill>
                          <a:latin typeface="맑은 고딕"/>
                        </a:rPr>
                        <a:t>끌수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없음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.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</a:t>
                      </a:r>
                      <a:endParaRPr lang="en-US" altLang="ko-KR" sz="900" b="1" i="0" u="none" strike="noStrike" dirty="0" smtClean="0">
                        <a:solidFill>
                          <a:srgbClr val="000000"/>
                        </a:solidFill>
                        <a:latin typeface="맑은 고딕"/>
                      </a:endParaRPr>
                    </a:p>
                    <a:p>
                      <a:pPr algn="l" fontAlgn="ctr"/>
                      <a:endParaRPr lang="en-US" altLang="ko-KR" sz="9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835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 3.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돋움"/>
                          <a:ea typeface="돋움"/>
                        </a:rPr>
                        <a:t>③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돋움"/>
                          <a:ea typeface="돋움"/>
                        </a:rPr>
                        <a:t>설정 버튼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돋움"/>
                          <a:ea typeface="돋움"/>
                        </a:rPr>
                        <a:t>(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돋움"/>
                          <a:ea typeface="돋움"/>
                        </a:rPr>
                        <a:t>대기전력 차단기능 설정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돋움"/>
                          <a:ea typeface="돋움"/>
                        </a:rPr>
                        <a:t>)</a:t>
                      </a:r>
                      <a:endParaRPr lang="en-US" altLang="ko-KR" sz="9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835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  - 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자동모드에서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3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초간 누르면 삐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~ </a:t>
                      </a:r>
                      <a:r>
                        <a:rPr lang="ko-KR" altLang="en-US" sz="900" b="1" i="0" u="none" strike="noStrike" dirty="0" err="1" smtClean="0">
                          <a:solidFill>
                            <a:srgbClr val="000000"/>
                          </a:solidFill>
                          <a:latin typeface="맑은 고딕"/>
                        </a:rPr>
                        <a:t>부저음이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</a:t>
                      </a:r>
                      <a:r>
                        <a:rPr lang="ko-KR" altLang="en-US" sz="900" b="1" i="0" u="none" strike="noStrike" dirty="0" err="1" smtClean="0">
                          <a:solidFill>
                            <a:srgbClr val="000000"/>
                          </a:solidFill>
                          <a:latin typeface="맑은 고딕"/>
                        </a:rPr>
                        <a:t>을리고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835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    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자동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/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수동 램프가 깜박이며 </a:t>
                      </a:r>
                      <a:r>
                        <a:rPr lang="ko-KR" altLang="en-US" sz="900" b="1" i="0" u="none" strike="noStrike" dirty="0" err="1" smtClean="0">
                          <a:solidFill>
                            <a:srgbClr val="000000"/>
                          </a:solidFill>
                          <a:latin typeface="맑은 고딕"/>
                        </a:rPr>
                        <a:t>전력값을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저장 함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.</a:t>
                      </a:r>
                      <a:endParaRPr lang="en-US" altLang="ko-KR" sz="9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835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  - 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콘센트에 부하가 있는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(1W~50W 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미만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) 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상태에서만 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835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 </a:t>
                      </a:r>
                      <a:r>
                        <a:rPr lang="ko-KR" altLang="en-US" sz="900" b="1" i="0" u="none" strike="noStrike" dirty="0" err="1" smtClean="0">
                          <a:solidFill>
                            <a:srgbClr val="000000"/>
                          </a:solidFill>
                          <a:latin typeface="맑은 고딕"/>
                        </a:rPr>
                        <a:t>설정값이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저장</a:t>
                      </a:r>
                      <a:r>
                        <a:rPr lang="ko-KR" altLang="en-US" sz="900" b="1" i="0" u="none" strike="noStrike" baseline="0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됨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.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835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- 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소비전력이 </a:t>
                      </a:r>
                      <a:r>
                        <a:rPr lang="ko-KR" altLang="en-US" sz="900" b="1" i="0" u="none" strike="noStrike" dirty="0" err="1" smtClean="0">
                          <a:solidFill>
                            <a:srgbClr val="000000"/>
                          </a:solidFill>
                          <a:latin typeface="맑은 고딕"/>
                        </a:rPr>
                        <a:t>설정값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이하로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90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초 이상 유지되면 자동 차단이</a:t>
                      </a:r>
                      <a:endParaRPr lang="en-US" altLang="ko-KR" sz="900" b="1" i="0" u="none" strike="noStrike" dirty="0" smtClean="0">
                        <a:solidFill>
                          <a:srgbClr val="000000"/>
                        </a:solidFill>
                        <a:latin typeface="맑은 고딕"/>
                      </a:endParaRPr>
                    </a:p>
                    <a:p>
                      <a:pPr algn="l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    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실행 됨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.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835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- 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차단된 콘센트는 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돋움"/>
                          <a:ea typeface="돋움"/>
                        </a:rPr>
                        <a:t>②번 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대기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/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켜짐으로 다시 </a:t>
                      </a:r>
                      <a:r>
                        <a:rPr lang="ko-KR" altLang="en-US" sz="900" b="1" i="0" u="none" strike="noStrike" dirty="0" err="1" smtClean="0">
                          <a:solidFill>
                            <a:srgbClr val="000000"/>
                          </a:solidFill>
                          <a:latin typeface="맑은 고딕"/>
                        </a:rPr>
                        <a:t>켤수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있음 </a:t>
                      </a:r>
                      <a:endParaRPr lang="en-US" altLang="ko-KR" sz="900" b="1" i="0" u="none" strike="noStrike" dirty="0" smtClean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835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  <a:ea typeface="돋움"/>
                        </a:rPr>
                        <a:t>※ 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  <a:ea typeface="돋움"/>
                        </a:rPr>
                        <a:t>콘센트에 부하가 없는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  <a:ea typeface="돋움"/>
                        </a:rPr>
                        <a:t>(0W) 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  <a:ea typeface="돋움"/>
                        </a:rPr>
                        <a:t>상태에서 </a:t>
                      </a:r>
                      <a:r>
                        <a:rPr lang="ko-KR" altLang="en-US" sz="900" b="1" i="0" u="none" strike="noStrike" dirty="0" err="1" smtClean="0">
                          <a:solidFill>
                            <a:srgbClr val="000000"/>
                          </a:solidFill>
                          <a:latin typeface="맑은 고딕"/>
                          <a:ea typeface="돋움"/>
                        </a:rPr>
                        <a:t>설정값을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  <a:ea typeface="돋움"/>
                        </a:rPr>
                        <a:t> 저장하면</a:t>
                      </a:r>
                      <a:endParaRPr lang="en-US" altLang="ko-KR" sz="900" b="1" i="0" u="none" strike="noStrike" dirty="0" smtClean="0">
                        <a:solidFill>
                          <a:srgbClr val="000000"/>
                        </a:solidFill>
                        <a:latin typeface="맑은 고딕"/>
                        <a:ea typeface="돋움"/>
                      </a:endParaRPr>
                    </a:p>
                    <a:p>
                      <a:pPr algn="l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  <a:ea typeface="돋움"/>
                        </a:rPr>
                        <a:t>      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  <a:ea typeface="돋움"/>
                        </a:rPr>
                        <a:t>자동차단 기능은 동작하지 않음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  <a:ea typeface="돋움"/>
                        </a:rPr>
                        <a:t>.</a:t>
                      </a:r>
                    </a:p>
                    <a:p>
                      <a:pPr algn="l" fontAlgn="ctr"/>
                      <a:endParaRPr lang="en-US" altLang="ko-KR" sz="900" b="1" i="0" u="none" strike="noStrike" dirty="0" smtClean="0">
                        <a:solidFill>
                          <a:srgbClr val="000000"/>
                        </a:solidFill>
                        <a:latin typeface="맑은 고딕"/>
                        <a:ea typeface="돋움"/>
                      </a:endParaRPr>
                    </a:p>
                    <a:p>
                      <a:pPr algn="l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  <a:ea typeface="돋움"/>
                        </a:rPr>
                        <a:t>  4.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맑은 고딕"/>
                          <a:ea typeface="돋움"/>
                        </a:rPr>
                        <a:t>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  <a:ea typeface="돋움"/>
                        </a:rPr>
                        <a:t>④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  <a:ea typeface="돋움"/>
                        </a:rPr>
                        <a:t>번 수동모드 표시램프</a:t>
                      </a:r>
                      <a:endParaRPr lang="en-US" altLang="ko-KR" sz="900" b="1" i="0" u="none" strike="noStrike" dirty="0" smtClean="0">
                        <a:solidFill>
                          <a:srgbClr val="000000"/>
                        </a:solidFill>
                        <a:latin typeface="맑은 고딕"/>
                        <a:ea typeface="돋움"/>
                      </a:endParaRPr>
                    </a:p>
                    <a:p>
                      <a:pPr algn="l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  <a:ea typeface="돋움"/>
                        </a:rPr>
                        <a:t>   -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맑은 고딕"/>
                          <a:ea typeface="돋움"/>
                        </a:rPr>
                        <a:t> </a:t>
                      </a:r>
                      <a:r>
                        <a:rPr lang="ko-KR" altLang="en-US" sz="900" b="1" i="0" u="none" strike="noStrike" baseline="0" dirty="0" err="1" smtClean="0">
                          <a:solidFill>
                            <a:srgbClr val="000000"/>
                          </a:solidFill>
                          <a:latin typeface="맑은 고딕"/>
                          <a:ea typeface="돋움"/>
                        </a:rPr>
                        <a:t>수동모드일때</a:t>
                      </a:r>
                      <a:r>
                        <a:rPr lang="ko-KR" altLang="en-US" sz="900" b="1" i="0" u="none" strike="noStrike" baseline="0" dirty="0" smtClean="0">
                          <a:solidFill>
                            <a:srgbClr val="000000"/>
                          </a:solidFill>
                          <a:latin typeface="맑은 고딕"/>
                          <a:ea typeface="돋움"/>
                        </a:rPr>
                        <a:t> 켜짐 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맑은 고딕"/>
                          <a:ea typeface="돋움"/>
                        </a:rPr>
                        <a:t>(</a:t>
                      </a:r>
                      <a:r>
                        <a:rPr lang="ko-KR" altLang="en-US" sz="900" b="1" i="0" u="none" strike="noStrike" baseline="0" dirty="0" smtClean="0">
                          <a:solidFill>
                            <a:srgbClr val="000000"/>
                          </a:solidFill>
                          <a:latin typeface="맑은 고딕"/>
                          <a:ea typeface="돋움"/>
                        </a:rPr>
                        <a:t>콘센트가 거지면 같이 꺼짐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맑은 고딕"/>
                          <a:ea typeface="돋움"/>
                        </a:rPr>
                        <a:t>)</a:t>
                      </a:r>
                      <a:endParaRPr lang="en-US" altLang="ko-KR" sz="900" b="1" i="0" u="none" strike="noStrike" dirty="0" smtClean="0">
                        <a:solidFill>
                          <a:srgbClr val="000000"/>
                        </a:solidFill>
                        <a:latin typeface="맑은 고딕"/>
                        <a:ea typeface="돋움"/>
                      </a:endParaRPr>
                    </a:p>
                    <a:p>
                      <a:pPr algn="l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  <a:ea typeface="돋움"/>
                        </a:rPr>
                        <a:t>  </a:t>
                      </a:r>
                    </a:p>
                    <a:p>
                      <a:pPr algn="l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  <a:ea typeface="돋움"/>
                        </a:rPr>
                        <a:t>  5  ⑤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  <a:ea typeface="돋움"/>
                        </a:rPr>
                        <a:t>번 자동모드 표시램프</a:t>
                      </a:r>
                      <a:endParaRPr lang="en-US" altLang="ko-KR" sz="900" b="1" i="0" u="none" strike="noStrike" dirty="0" smtClean="0">
                        <a:solidFill>
                          <a:srgbClr val="000000"/>
                        </a:solidFill>
                        <a:latin typeface="맑은 고딕"/>
                        <a:ea typeface="돋움"/>
                      </a:endParaRPr>
                    </a:p>
                    <a:p>
                      <a:pPr algn="l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  <a:ea typeface="돋움"/>
                        </a:rPr>
                        <a:t>   - </a:t>
                      </a:r>
                      <a:r>
                        <a:rPr lang="ko-KR" altLang="en-US" sz="900" b="1" i="0" u="none" strike="noStrike" dirty="0" err="1" smtClean="0">
                          <a:solidFill>
                            <a:srgbClr val="000000"/>
                          </a:solidFill>
                          <a:latin typeface="맑은 고딕"/>
                          <a:ea typeface="돋움"/>
                        </a:rPr>
                        <a:t>자</a:t>
                      </a:r>
                      <a:r>
                        <a:rPr lang="ko-KR" altLang="en-US" sz="900" b="1" i="0" u="none" strike="noStrike" baseline="0" dirty="0" err="1" smtClean="0">
                          <a:solidFill>
                            <a:srgbClr val="000000"/>
                          </a:solidFill>
                          <a:latin typeface="+mn-lt"/>
                          <a:ea typeface="돋움"/>
                        </a:rPr>
                        <a:t>동모드일때</a:t>
                      </a:r>
                      <a:r>
                        <a:rPr lang="ko-KR" altLang="en-US" sz="900" b="1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  <a:ea typeface="돋움"/>
                        </a:rPr>
                        <a:t> 켜짐 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  <a:ea typeface="돋움"/>
                        </a:rPr>
                        <a:t>(</a:t>
                      </a:r>
                      <a:r>
                        <a:rPr lang="ko-KR" altLang="en-US" sz="900" b="1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  <a:ea typeface="돋움"/>
                        </a:rPr>
                        <a:t>콘센트가 거지면 같이 꺼짐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  <a:ea typeface="돋움"/>
                        </a:rPr>
                        <a:t>)</a:t>
                      </a:r>
                      <a:endParaRPr lang="en-US" altLang="ko-KR" sz="900" b="1" i="0" u="none" strike="noStrike" dirty="0" smtClean="0">
                        <a:solidFill>
                          <a:srgbClr val="000000"/>
                        </a:solidFill>
                        <a:latin typeface="맑은 고딕"/>
                        <a:ea typeface="돋움"/>
                      </a:endParaRPr>
                    </a:p>
                    <a:p>
                      <a:pPr algn="l" fontAlgn="ctr"/>
                      <a:endParaRPr lang="en-US" altLang="ko-KR" sz="900" b="1" i="0" u="none" strike="noStrike" dirty="0" smtClean="0">
                        <a:solidFill>
                          <a:srgbClr val="000000"/>
                        </a:solidFill>
                        <a:latin typeface="맑은 고딕"/>
                        <a:ea typeface="돋움"/>
                      </a:endParaRPr>
                    </a:p>
                    <a:p>
                      <a:pPr algn="l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  <a:ea typeface="돋움"/>
                        </a:rPr>
                        <a:t>  6  ⑥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  <a:ea typeface="돋움"/>
                        </a:rPr>
                        <a:t>번 리모컨 </a:t>
                      </a:r>
                      <a:r>
                        <a:rPr lang="ko-KR" altLang="en-US" sz="900" b="1" i="0" u="none" strike="noStrike" dirty="0" err="1" smtClean="0">
                          <a:solidFill>
                            <a:srgbClr val="000000"/>
                          </a:solidFill>
                          <a:latin typeface="맑은 고딕"/>
                          <a:ea typeface="돋움"/>
                        </a:rPr>
                        <a:t>수신부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  <a:ea typeface="돋움"/>
                        </a:rPr>
                        <a:t>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  <a:ea typeface="돋움"/>
                        </a:rPr>
                        <a:t>(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  <a:ea typeface="돋움"/>
                        </a:rPr>
                        <a:t>리모컨 학습기능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  <a:ea typeface="돋움"/>
                        </a:rPr>
                        <a:t>-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  <a:ea typeface="돋움"/>
                        </a:rPr>
                        <a:t>자동모드에서만 가능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  <a:ea typeface="돋움"/>
                        </a:rPr>
                        <a:t>)</a:t>
                      </a:r>
                    </a:p>
                    <a:p>
                      <a:pPr algn="l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  <a:ea typeface="돋움"/>
                        </a:rPr>
                        <a:t>   - 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  <a:ea typeface="돋움"/>
                        </a:rPr>
                        <a:t>자동모드에서  대기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  <a:ea typeface="돋움"/>
                        </a:rPr>
                        <a:t>/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  <a:ea typeface="돋움"/>
                        </a:rPr>
                        <a:t>켜짐 버튼을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  <a:ea typeface="돋움"/>
                        </a:rPr>
                        <a:t>3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  <a:ea typeface="돋움"/>
                        </a:rPr>
                        <a:t>초간 누르면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  <a:ea typeface="돋움"/>
                        </a:rPr>
                        <a:t>  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  <a:ea typeface="돋움"/>
                        </a:rPr>
                        <a:t>자동모드</a:t>
                      </a:r>
                      <a:endParaRPr lang="en-US" altLang="ko-KR" sz="900" b="1" i="0" u="none" strike="noStrike" dirty="0" smtClean="0">
                        <a:solidFill>
                          <a:srgbClr val="000000"/>
                        </a:solidFill>
                        <a:latin typeface="맑은 고딕"/>
                        <a:ea typeface="돋움"/>
                      </a:endParaRPr>
                    </a:p>
                    <a:p>
                      <a:pPr algn="l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  <a:ea typeface="돋움"/>
                        </a:rPr>
                        <a:t>     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  <a:ea typeface="돋움"/>
                        </a:rPr>
                        <a:t>표시램프가 깜빡이며 이때부터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  <a:ea typeface="돋움"/>
                        </a:rPr>
                        <a:t>10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  <a:ea typeface="돋움"/>
                        </a:rPr>
                        <a:t>초안에 학습하고자 하는 </a:t>
                      </a:r>
                      <a:endParaRPr lang="en-US" altLang="ko-KR" sz="900" b="1" i="0" u="none" strike="noStrike" dirty="0" smtClean="0">
                        <a:solidFill>
                          <a:srgbClr val="000000"/>
                        </a:solidFill>
                        <a:latin typeface="맑은 고딕"/>
                        <a:ea typeface="돋움"/>
                      </a:endParaRPr>
                    </a:p>
                    <a:p>
                      <a:pPr algn="l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  <a:ea typeface="돋움"/>
                        </a:rPr>
                        <a:t>     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  <a:ea typeface="돋움"/>
                        </a:rPr>
                        <a:t>리모컨 버튼을 눌러서 학습시킴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  <a:ea typeface="돋움"/>
                        </a:rPr>
                        <a:t>.</a:t>
                      </a:r>
                    </a:p>
                    <a:p>
                      <a:pPr algn="l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  <a:ea typeface="돋움"/>
                        </a:rPr>
                        <a:t>   - 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  <a:ea typeface="돋움"/>
                        </a:rPr>
                        <a:t>리모컨으로는 켜짐</a:t>
                      </a:r>
                      <a:r>
                        <a:rPr lang="ko-KR" altLang="en-US" sz="900" b="1" i="0" u="none" strike="noStrike" baseline="0" dirty="0" smtClean="0">
                          <a:solidFill>
                            <a:srgbClr val="000000"/>
                          </a:solidFill>
                          <a:latin typeface="맑은 고딕"/>
                          <a:ea typeface="돋움"/>
                        </a:rPr>
                        <a:t>만 가능하며 꺼짐은 되지 않음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맑은 고딕"/>
                          <a:ea typeface="돋움"/>
                        </a:rPr>
                        <a:t>.</a:t>
                      </a:r>
                      <a:endParaRPr lang="en-US" altLang="ko-KR" sz="900" b="1" i="0" u="none" strike="noStrike" dirty="0" smtClean="0">
                        <a:solidFill>
                          <a:srgbClr val="000000"/>
                        </a:solidFill>
                        <a:latin typeface="맑은 고딕"/>
                        <a:ea typeface="돋움"/>
                      </a:endParaRPr>
                    </a:p>
                    <a:p>
                      <a:pPr algn="l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  <a:ea typeface="돋움"/>
                        </a:rPr>
                        <a:t>   - 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  <a:ea typeface="돋움"/>
                        </a:rPr>
                        <a:t>리모컨 버튼은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  <a:ea typeface="돋움"/>
                        </a:rPr>
                        <a:t>1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  <a:ea typeface="돋움"/>
                        </a:rPr>
                        <a:t>개만 학습이 가능하며 마지막에 저장된</a:t>
                      </a:r>
                      <a:endParaRPr lang="en-US" altLang="ko-KR" sz="900" b="1" i="0" u="none" strike="noStrike" dirty="0" smtClean="0">
                        <a:solidFill>
                          <a:srgbClr val="000000"/>
                        </a:solidFill>
                        <a:latin typeface="맑은 고딕"/>
                        <a:ea typeface="돋움"/>
                      </a:endParaRPr>
                    </a:p>
                    <a:p>
                      <a:pPr algn="l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  <a:ea typeface="돋움"/>
                        </a:rPr>
                        <a:t>     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  <a:ea typeface="돋움"/>
                        </a:rPr>
                        <a:t>버튼만 동작함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  <a:ea typeface="돋움"/>
                        </a:rPr>
                        <a:t>.</a:t>
                      </a:r>
                    </a:p>
                    <a:p>
                      <a:pPr algn="l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  <a:ea typeface="돋움"/>
                        </a:rPr>
                        <a:t>   - 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  <a:ea typeface="돋움"/>
                        </a:rPr>
                        <a:t>지정된 리모컨 버튼을 다시 저장하면 해당 버튼은 지워짐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  <a:ea typeface="돋움"/>
                        </a:rPr>
                        <a:t>.</a:t>
                      </a:r>
                    </a:p>
                    <a:p>
                      <a:pPr algn="l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돋움"/>
                        </a:rPr>
                        <a:t> </a:t>
                      </a:r>
                      <a:endParaRPr lang="en-US" altLang="ko-KR" sz="900" b="1" i="0" u="none" strike="noStrike" dirty="0" smtClean="0">
                        <a:solidFill>
                          <a:srgbClr val="000000"/>
                        </a:solidFill>
                        <a:latin typeface="맑은 고딕"/>
                        <a:ea typeface="돋움"/>
                      </a:endParaRPr>
                    </a:p>
                    <a:p>
                      <a:pPr algn="l" fontAlgn="ctr"/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25" name="표 24"/>
          <p:cNvGraphicFramePr>
            <a:graphicFrameLocks noGrp="1"/>
          </p:cNvGraphicFramePr>
          <p:nvPr/>
        </p:nvGraphicFramePr>
        <p:xfrm>
          <a:off x="4447540" y="676486"/>
          <a:ext cx="3390899" cy="3921928"/>
        </p:xfrm>
        <a:graphic>
          <a:graphicData uri="http://schemas.openxmlformats.org/drawingml/2006/table">
            <a:tbl>
              <a:tblPr/>
              <a:tblGrid>
                <a:gridCol w="3390899"/>
              </a:tblGrid>
              <a:tr h="15139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본체 동작 설명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A5A5A5"/>
                    </a:solidFill>
                  </a:tcPr>
                </a:tc>
              </a:tr>
              <a:tr h="151391">
                <a:tc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8D8D8"/>
                    </a:solidFill>
                  </a:tcPr>
                </a:tc>
              </a:tr>
              <a:tr h="151391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 7. 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돋움"/>
                          <a:ea typeface="돋움"/>
                        </a:rPr>
                        <a:t>⑦</a:t>
                      </a:r>
                      <a:r>
                        <a:rPr lang="ko-KR" altLang="en-US" sz="900" b="1" i="0" u="none" strike="noStrike" baseline="0" dirty="0" smtClean="0">
                          <a:solidFill>
                            <a:srgbClr val="000000"/>
                          </a:solidFill>
                          <a:latin typeface="돋움"/>
                          <a:ea typeface="돋움"/>
                        </a:rPr>
                        <a:t>대기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돋움"/>
                          <a:ea typeface="돋움"/>
                        </a:rPr>
                        <a:t>/</a:t>
                      </a:r>
                      <a:r>
                        <a:rPr lang="ko-KR" altLang="en-US" sz="900" b="1" i="0" u="none" strike="noStrike" baseline="0" dirty="0" smtClean="0">
                          <a:solidFill>
                            <a:srgbClr val="000000"/>
                          </a:solidFill>
                          <a:latin typeface="돋움"/>
                          <a:ea typeface="돋움"/>
                        </a:rPr>
                        <a:t>상시 전환스위치</a:t>
                      </a:r>
                      <a:endParaRPr lang="en-US" altLang="ko-KR" sz="9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756953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  - 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대기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: </a:t>
                      </a:r>
                      <a:r>
                        <a:rPr lang="ko-KR" altLang="en-US" sz="900" b="1" i="0" u="none" strike="noStrike" dirty="0" err="1" smtClean="0">
                          <a:solidFill>
                            <a:srgbClr val="000000"/>
                          </a:solidFill>
                          <a:latin typeface="맑은 고딕"/>
                        </a:rPr>
                        <a:t>설정값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</a:t>
                      </a:r>
                      <a:r>
                        <a:rPr lang="ko-KR" altLang="en-US" sz="900" b="1" i="0" u="none" strike="noStrike" dirty="0" err="1" smtClean="0">
                          <a:solidFill>
                            <a:srgbClr val="000000"/>
                          </a:solidFill>
                          <a:latin typeface="맑은 고딕"/>
                        </a:rPr>
                        <a:t>저장시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대기전력 차단 기능을 실행 함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.</a:t>
                      </a:r>
                    </a:p>
                    <a:p>
                      <a:pPr algn="l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  - 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수동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: 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일반적인 콘센트와 동일한 동작을 함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.</a:t>
                      </a:r>
                    </a:p>
                    <a:p>
                      <a:pPr algn="l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             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대기전력 차단 기능은 작동하지 않음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.     </a:t>
                      </a:r>
                    </a:p>
                    <a:p>
                      <a:pPr algn="l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 </a:t>
                      </a:r>
                      <a:r>
                        <a:rPr lang="ko-KR" altLang="en-US" sz="900" b="1" i="0" u="none" strike="noStrike" baseline="0" dirty="0" smtClean="0">
                          <a:solidFill>
                            <a:srgbClr val="000000"/>
                          </a:solidFill>
                          <a:latin typeface="돋움"/>
                          <a:ea typeface="돋움"/>
                        </a:rPr>
                        <a:t> </a:t>
                      </a:r>
                      <a:endParaRPr lang="en-US" altLang="ko-KR" sz="900" b="1" i="0" u="none" strike="noStrike" dirty="0" smtClean="0">
                        <a:solidFill>
                          <a:srgbClr val="000000"/>
                        </a:solidFill>
                        <a:latin typeface="맑은 고딕"/>
                      </a:endParaRPr>
                    </a:p>
                    <a:p>
                      <a:pPr algn="l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 8.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돋움"/>
                          <a:ea typeface="돋움"/>
                        </a:rPr>
                        <a:t>⑧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  <a:ea typeface="돋움"/>
                        </a:rPr>
                        <a:t>외장 스위치 연결단자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              </a:t>
                      </a:r>
                      <a:endParaRPr lang="en-US" altLang="ko-KR" sz="9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51391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 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- </a:t>
                      </a:r>
                      <a:r>
                        <a:rPr lang="ko-KR" altLang="en-US" sz="900" b="1" i="0" u="none" strike="noStrike" baseline="0" dirty="0" smtClean="0">
                          <a:solidFill>
                            <a:srgbClr val="000000"/>
                          </a:solidFill>
                          <a:latin typeface="돋움"/>
                          <a:ea typeface="돋움"/>
                        </a:rPr>
                        <a:t>②대기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돋움"/>
                          <a:ea typeface="돋움"/>
                        </a:rPr>
                        <a:t>/</a:t>
                      </a:r>
                      <a:r>
                        <a:rPr lang="ko-KR" altLang="en-US" sz="900" b="1" i="0" u="none" strike="noStrike" baseline="0" dirty="0" smtClean="0">
                          <a:solidFill>
                            <a:srgbClr val="000000"/>
                          </a:solidFill>
                          <a:latin typeface="돋움"/>
                          <a:ea typeface="돋움"/>
                        </a:rPr>
                        <a:t>켜짐 버튼과 동일한 기능을 함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돋움"/>
                          <a:ea typeface="돋움"/>
                        </a:rPr>
                        <a:t>.</a:t>
                      </a:r>
                      <a:endParaRPr lang="en-US" altLang="ko-KR" sz="900" b="1" i="0" u="none" strike="noStrike" dirty="0" smtClean="0">
                        <a:solidFill>
                          <a:srgbClr val="000000"/>
                        </a:solidFill>
                        <a:latin typeface="돋움"/>
                        <a:ea typeface="돋움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2781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</a:t>
                      </a:r>
                      <a:endParaRPr lang="en-US" altLang="ko-KR" sz="900" b="1" i="0" u="none" strike="noStrike" dirty="0" smtClean="0">
                        <a:solidFill>
                          <a:srgbClr val="000000"/>
                        </a:solidFill>
                        <a:latin typeface="맑은 고딕"/>
                      </a:endParaRPr>
                    </a:p>
                    <a:p>
                      <a:pPr algn="l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 9. 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과부하 차단기능</a:t>
                      </a:r>
                      <a:endParaRPr lang="en-US" altLang="ko-KR" sz="900" b="1" i="0" u="none" strike="noStrike" dirty="0" smtClean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211124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  - 16A 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이상 부하가 </a:t>
                      </a:r>
                      <a:r>
                        <a:rPr lang="ko-KR" altLang="en-US" sz="900" b="1" i="0" u="none" strike="noStrike" dirty="0" err="1" smtClean="0">
                          <a:solidFill>
                            <a:srgbClr val="000000"/>
                          </a:solidFill>
                          <a:latin typeface="맑은 고딕"/>
                        </a:rPr>
                        <a:t>인가시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</a:t>
                      </a:r>
                      <a:r>
                        <a:rPr lang="ko-KR" altLang="en-US" sz="900" b="1" i="0" u="none" strike="noStrike" dirty="0" err="1" smtClean="0">
                          <a:solidFill>
                            <a:srgbClr val="000000"/>
                          </a:solidFill>
                          <a:latin typeface="맑은 고딕"/>
                        </a:rPr>
                        <a:t>부저를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통해 경고음 발생하며</a:t>
                      </a:r>
                      <a:endParaRPr lang="en-US" altLang="ko-KR" sz="900" b="1" i="0" u="none" strike="noStrike" dirty="0" smtClean="0">
                        <a:solidFill>
                          <a:srgbClr val="000000"/>
                        </a:solidFill>
                        <a:latin typeface="맑은 고딕"/>
                      </a:endParaRPr>
                    </a:p>
                    <a:p>
                      <a:pPr algn="l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    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돋움"/>
                          <a:ea typeface="돋움"/>
                        </a:rPr>
                        <a:t>④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돋움"/>
                          <a:ea typeface="돋움"/>
                        </a:rPr>
                        <a:t>번 수동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돋움"/>
                          <a:ea typeface="돋움"/>
                        </a:rPr>
                        <a:t>, ⑤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돋움"/>
                          <a:ea typeface="돋움"/>
                        </a:rPr>
                        <a:t>번 자동 표시 램프가 해지시가지 동시에</a:t>
                      </a:r>
                      <a:endParaRPr lang="en-US" altLang="ko-KR" sz="900" b="1" i="0" u="none" strike="noStrike" dirty="0" smtClean="0">
                        <a:solidFill>
                          <a:srgbClr val="000000"/>
                        </a:solidFill>
                        <a:latin typeface="맑은 고딕"/>
                      </a:endParaRPr>
                    </a:p>
                    <a:p>
                      <a:pPr algn="l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     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계속 점멸함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.</a:t>
                      </a:r>
                    </a:p>
                    <a:p>
                      <a:pPr algn="l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  - 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해지 방법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: 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과부하의 원인이 된 제품을 콘센트에서 제거한 뒤</a:t>
                      </a:r>
                      <a:endParaRPr lang="en-US" altLang="ko-KR" sz="900" b="1" i="0" u="none" strike="noStrike" dirty="0" smtClean="0">
                        <a:solidFill>
                          <a:srgbClr val="000000"/>
                        </a:solidFill>
                        <a:latin typeface="맑은 고딕"/>
                      </a:endParaRPr>
                    </a:p>
                    <a:p>
                      <a:pPr algn="l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                  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돋움"/>
                          <a:ea typeface="돋움"/>
                        </a:rPr>
                        <a:t>②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돋움"/>
                          <a:ea typeface="돋움"/>
                        </a:rPr>
                        <a:t>번 대기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돋움"/>
                          <a:ea typeface="돋움"/>
                        </a:rPr>
                        <a:t>/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돋움"/>
                          <a:ea typeface="돋움"/>
                        </a:rPr>
                        <a:t>켜짐 버튼을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돋움"/>
                          <a:ea typeface="돋움"/>
                        </a:rPr>
                        <a:t>3</a:t>
                      </a:r>
                      <a:r>
                        <a:rPr lang="ko-KR" altLang="en-US" sz="900" b="1" i="0" u="none" strike="noStrike" dirty="0" err="1" smtClean="0">
                          <a:solidFill>
                            <a:srgbClr val="000000"/>
                          </a:solidFill>
                          <a:latin typeface="돋움"/>
                          <a:ea typeface="돋움"/>
                        </a:rPr>
                        <a:t>초이상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돋움"/>
                          <a:ea typeface="돋움"/>
                        </a:rPr>
                        <a:t> 길게 누르면</a:t>
                      </a:r>
                      <a:endParaRPr lang="en-US" altLang="ko-KR" sz="900" b="1" i="0" u="none" strike="noStrike" dirty="0" smtClean="0">
                        <a:solidFill>
                          <a:srgbClr val="000000"/>
                        </a:solidFill>
                        <a:latin typeface="맑은 고딕"/>
                      </a:endParaRPr>
                    </a:p>
                    <a:p>
                      <a:pPr algn="l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                    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해제됩니다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.</a:t>
                      </a:r>
                    </a:p>
                    <a:p>
                      <a:pPr algn="l" fontAlgn="ctr"/>
                      <a:endParaRPr lang="en-US" altLang="ko-KR" sz="900" b="1" i="0" u="none" strike="noStrike" dirty="0" smtClean="0">
                        <a:solidFill>
                          <a:srgbClr val="000000"/>
                        </a:solidFill>
                        <a:latin typeface="맑은 고딕"/>
                      </a:endParaRPr>
                    </a:p>
                    <a:p>
                      <a:pPr algn="l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 </a:t>
                      </a:r>
                      <a:endParaRPr lang="en-US" altLang="ko-KR" sz="9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51391">
                <a:tc>
                  <a:txBody>
                    <a:bodyPr/>
                    <a:lstStyle/>
                    <a:p>
                      <a:pPr algn="l" fontAlgn="ctr"/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51391">
                <a:tc>
                  <a:txBody>
                    <a:bodyPr/>
                    <a:lstStyle/>
                    <a:p>
                      <a:pPr algn="l" fontAlgn="ctr"/>
                      <a:endParaRPr lang="en-US" altLang="ko-KR" sz="9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51391">
                <a:tc>
                  <a:txBody>
                    <a:bodyPr/>
                    <a:lstStyle/>
                    <a:p>
                      <a:pPr algn="l" fontAlgn="ctr"/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51391">
                <a:tc>
                  <a:txBody>
                    <a:bodyPr/>
                    <a:lstStyle/>
                    <a:p>
                      <a:pPr algn="l" fontAlgn="ctr"/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51391">
                <a:tc>
                  <a:txBody>
                    <a:bodyPr/>
                    <a:lstStyle/>
                    <a:p>
                      <a:pPr algn="l" fontAlgn="ctr"/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51391">
                <a:tc>
                  <a:txBody>
                    <a:bodyPr/>
                    <a:lstStyle/>
                    <a:p>
                      <a:pPr algn="l" fontAlgn="ctr"/>
                      <a:endParaRPr lang="en-US" altLang="ko-KR" sz="900" b="1" i="0" u="none" strike="noStrike" dirty="0" smtClean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 fontAlgn="ctr"/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40" name="표 39"/>
          <p:cNvGraphicFramePr>
            <a:graphicFrameLocks noGrp="1"/>
          </p:cNvGraphicFramePr>
          <p:nvPr/>
        </p:nvGraphicFramePr>
        <p:xfrm>
          <a:off x="8425180" y="681566"/>
          <a:ext cx="3390899" cy="3402754"/>
        </p:xfrm>
        <a:graphic>
          <a:graphicData uri="http://schemas.openxmlformats.org/drawingml/2006/table">
            <a:tbl>
              <a:tblPr/>
              <a:tblGrid>
                <a:gridCol w="3390899"/>
              </a:tblGrid>
              <a:tr h="203835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제품 사양 및 주의 사항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A5A5A5"/>
                    </a:solidFill>
                  </a:tcPr>
                </a:tc>
              </a:tr>
              <a:tr h="59479">
                <a:tc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8D8D8"/>
                    </a:solidFill>
                  </a:tcPr>
                </a:tc>
              </a:tr>
              <a:tr h="203835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 1. </a:t>
                      </a:r>
                      <a:r>
                        <a:rPr lang="ko-KR" altLang="en-US" sz="900" b="1" i="0" u="none" strike="noStrike" baseline="0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제품 사양</a:t>
                      </a:r>
                      <a:endParaRPr lang="en-US" altLang="ko-KR" sz="9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724324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  - 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정격 전원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: AC 250V 16A</a:t>
                      </a:r>
                    </a:p>
                    <a:p>
                      <a:pPr algn="l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  - 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입력 전원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: AC220V</a:t>
                      </a:r>
                    </a:p>
                    <a:p>
                      <a:pPr algn="l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  - 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출력 전원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: 220V 16A           </a:t>
                      </a:r>
                    </a:p>
                    <a:p>
                      <a:pPr algn="l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 </a:t>
                      </a:r>
                      <a:r>
                        <a:rPr lang="ko-KR" altLang="en-US" sz="900" b="1" i="0" u="none" strike="noStrike" baseline="0" dirty="0" smtClean="0">
                          <a:solidFill>
                            <a:srgbClr val="000000"/>
                          </a:solidFill>
                          <a:latin typeface="돋움"/>
                          <a:ea typeface="돋움"/>
                        </a:rPr>
                        <a:t> 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돋움"/>
                          <a:ea typeface="돋움"/>
                        </a:rPr>
                        <a:t>- </a:t>
                      </a:r>
                      <a:r>
                        <a:rPr lang="ko-KR" altLang="en-US" sz="900" b="1" i="0" u="none" strike="noStrike" baseline="0" dirty="0" smtClean="0">
                          <a:solidFill>
                            <a:srgbClr val="000000"/>
                          </a:solidFill>
                          <a:latin typeface="돋움"/>
                          <a:ea typeface="돋움"/>
                        </a:rPr>
                        <a:t>자제 소비전력 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돋움"/>
                          <a:ea typeface="돋움"/>
                        </a:rPr>
                        <a:t>: </a:t>
                      </a:r>
                      <a:r>
                        <a:rPr lang="ko-KR" altLang="en-US" sz="900" b="1" i="0" u="none" strike="noStrike" baseline="0" dirty="0" smtClean="0">
                          <a:solidFill>
                            <a:srgbClr val="000000"/>
                          </a:solidFill>
                          <a:latin typeface="돋움"/>
                          <a:ea typeface="돋움"/>
                        </a:rPr>
                        <a:t>대기 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돋움"/>
                          <a:ea typeface="돋움"/>
                        </a:rPr>
                        <a:t>0.5W</a:t>
                      </a:r>
                      <a:endParaRPr lang="en-US" altLang="ko-KR" sz="900" b="1" i="0" u="none" strike="noStrike" dirty="0" smtClean="0">
                        <a:solidFill>
                          <a:srgbClr val="000000"/>
                        </a:solidFill>
                        <a:latin typeface="맑은 고딕"/>
                      </a:endParaRPr>
                    </a:p>
                    <a:p>
                      <a:pPr algn="l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 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                        </a:t>
                      </a:r>
                      <a:r>
                        <a:rPr lang="ko-KR" altLang="en-US" sz="900" b="1" i="0" u="none" strike="noStrike" baseline="0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상시 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0W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          </a:t>
                      </a:r>
                      <a:endParaRPr lang="en-US" altLang="ko-KR" sz="9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835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 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- </a:t>
                      </a:r>
                      <a:r>
                        <a:rPr lang="ko-KR" altLang="en-US" sz="900" b="1" i="0" u="none" strike="noStrike" baseline="0" dirty="0" smtClean="0">
                          <a:solidFill>
                            <a:srgbClr val="000000"/>
                          </a:solidFill>
                          <a:latin typeface="돋움"/>
                          <a:ea typeface="돋움"/>
                        </a:rPr>
                        <a:t>모델명 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돋움"/>
                          <a:ea typeface="돋움"/>
                        </a:rPr>
                        <a:t>: COG-1-V-1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9085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               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돋움"/>
                          <a:ea typeface="돋움"/>
                        </a:rPr>
                        <a:t>COG-2-V-3</a:t>
                      </a:r>
                      <a:endParaRPr lang="en-US" altLang="ko-KR" sz="900" b="1" i="0" u="none" strike="noStrike" dirty="0" smtClean="0">
                        <a:solidFill>
                          <a:srgbClr val="000000"/>
                        </a:solidFill>
                        <a:latin typeface="맑은 고딕"/>
                      </a:endParaRPr>
                    </a:p>
                    <a:p>
                      <a:pPr algn="l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                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돋움"/>
                          <a:ea typeface="돋움"/>
                        </a:rPr>
                        <a:t>COG-2-V-3</a:t>
                      </a:r>
                      <a:endParaRPr lang="en-US" altLang="ko-KR" sz="900" b="1" i="0" u="none" strike="noStrike" dirty="0" smtClean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835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 </a:t>
                      </a:r>
                      <a:endParaRPr lang="en-US" altLang="ko-KR" sz="9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835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  2. 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주의사항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835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  - 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반드시 제품</a:t>
                      </a:r>
                      <a:r>
                        <a:rPr lang="ko-KR" altLang="en-US" sz="900" b="1" i="0" u="none" strike="noStrike" baseline="0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설명서를 읽은 다음 설명서에 따라 </a:t>
                      </a:r>
                      <a:r>
                        <a:rPr lang="ko-KR" altLang="en-US" sz="900" b="1" i="0" u="none" strike="noStrike" baseline="0" dirty="0" err="1" smtClean="0">
                          <a:solidFill>
                            <a:srgbClr val="000000"/>
                          </a:solidFill>
                          <a:latin typeface="맑은 고딕"/>
                        </a:rPr>
                        <a:t>사용하십시요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.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835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  - 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반드시 설명서는 보관해 주시고 </a:t>
                      </a:r>
                      <a:r>
                        <a:rPr lang="ko-KR" altLang="en-US" sz="900" b="1" i="0" u="none" strike="noStrike" dirty="0" err="1" smtClean="0">
                          <a:solidFill>
                            <a:srgbClr val="000000"/>
                          </a:solidFill>
                          <a:latin typeface="맑은 고딕"/>
                        </a:rPr>
                        <a:t>필요시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</a:t>
                      </a:r>
                      <a:r>
                        <a:rPr lang="ko-KR" altLang="en-US" sz="900" b="1" i="0" u="none" strike="noStrike" dirty="0" err="1" smtClean="0">
                          <a:solidFill>
                            <a:srgbClr val="000000"/>
                          </a:solidFill>
                          <a:latin typeface="맑은 고딕"/>
                        </a:rPr>
                        <a:t>참고하십시요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.</a:t>
                      </a:r>
                      <a:endParaRPr lang="en-US" altLang="ko-KR" sz="9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835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  - </a:t>
                      </a:r>
                      <a:r>
                        <a:rPr lang="ko-KR" altLang="en-US" sz="900" b="1" i="0" u="none" strike="noStrike" dirty="0" err="1" smtClean="0">
                          <a:solidFill>
                            <a:srgbClr val="000000"/>
                          </a:solidFill>
                          <a:latin typeface="맑은 고딕"/>
                        </a:rPr>
                        <a:t>본제품에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멀티 탭 사용가능 하지만 전체 부하는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16A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를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835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    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초과해서는 안됩니다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.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835">
                <a:tc>
                  <a:txBody>
                    <a:bodyPr/>
                    <a:lstStyle/>
                    <a:p>
                      <a:pPr algn="l" fontAlgn="ctr"/>
                      <a:endParaRPr lang="en-US" altLang="ko-KR" sz="900" b="1" i="0" u="none" strike="noStrike" dirty="0" smtClean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835">
                <a:tc>
                  <a:txBody>
                    <a:bodyPr/>
                    <a:lstStyle/>
                    <a:p>
                      <a:pPr algn="l" fontAlgn="ctr"/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pSp>
        <p:nvGrpSpPr>
          <p:cNvPr id="41" name="그룹 71">
            <a:extLst>
              <a:ext uri="{FF2B5EF4-FFF2-40B4-BE49-F238E27FC236}">
                <a16:creationId xmlns="" xmlns:a16="http://schemas.microsoft.com/office/drawing/2014/main" id="{F8430479-7529-45AB-BF0F-06178FAD7105}"/>
              </a:ext>
            </a:extLst>
          </p:cNvPr>
          <p:cNvGrpSpPr>
            <a:grpSpLocks/>
          </p:cNvGrpSpPr>
          <p:nvPr/>
        </p:nvGrpSpPr>
        <p:grpSpPr bwMode="auto">
          <a:xfrm>
            <a:off x="8523965" y="233487"/>
            <a:ext cx="3158699" cy="307777"/>
            <a:chOff x="166654" y="-15492"/>
            <a:chExt cx="2880002" cy="347074"/>
          </a:xfrm>
        </p:grpSpPr>
        <p:grpSp>
          <p:nvGrpSpPr>
            <p:cNvPr id="44" name="그룹 69">
              <a:extLst>
                <a:ext uri="{FF2B5EF4-FFF2-40B4-BE49-F238E27FC236}">
                  <a16:creationId xmlns="" xmlns:a16="http://schemas.microsoft.com/office/drawing/2014/main" id="{7BDBECF5-B8F1-4B22-A7F4-B0FD2557C45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66654" y="0"/>
              <a:ext cx="2880002" cy="324000"/>
              <a:chOff x="755652" y="1974850"/>
              <a:chExt cx="7847019" cy="641350"/>
            </a:xfrm>
          </p:grpSpPr>
          <p:grpSp>
            <p:nvGrpSpPr>
              <p:cNvPr id="46" name="Group 21">
                <a:extLst>
                  <a:ext uri="{FF2B5EF4-FFF2-40B4-BE49-F238E27FC236}">
                    <a16:creationId xmlns="" xmlns:a16="http://schemas.microsoft.com/office/drawing/2014/main" id="{12BC1CCF-C7F5-40BB-91FD-C2F4222939E7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55652" y="1974850"/>
                <a:ext cx="7847019" cy="641350"/>
                <a:chOff x="449" y="799"/>
                <a:chExt cx="4943" cy="404"/>
              </a:xfrm>
            </p:grpSpPr>
            <p:sp>
              <p:nvSpPr>
                <p:cNvPr id="48" name="AutoShape 22">
                  <a:extLst>
                    <a:ext uri="{FF2B5EF4-FFF2-40B4-BE49-F238E27FC236}">
                      <a16:creationId xmlns="" xmlns:a16="http://schemas.microsoft.com/office/drawing/2014/main" id="{B78646D1-F0A1-4567-825D-858D5CA0CFE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66" y="799"/>
                  <a:ext cx="4717" cy="404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0099FF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fontAlgn="auto" latinLnBrk="0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ko-KR" altLang="en-US" kern="0">
                    <a:solidFill>
                      <a:sysClr val="windowText" lastClr="000000"/>
                    </a:solidFill>
                    <a:latin typeface="굴림" charset="-127"/>
                    <a:ea typeface="굴림" charset="-127"/>
                  </a:endParaRPr>
                </a:p>
              </p:txBody>
            </p:sp>
            <p:sp>
              <p:nvSpPr>
                <p:cNvPr id="49" name="Oval 23">
                  <a:extLst>
                    <a:ext uri="{FF2B5EF4-FFF2-40B4-BE49-F238E27FC236}">
                      <a16:creationId xmlns="" xmlns:a16="http://schemas.microsoft.com/office/drawing/2014/main" id="{B4A013F9-890E-48A7-9695-93B76497B59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49" y="801"/>
                  <a:ext cx="302" cy="395"/>
                </a:xfrm>
                <a:prstGeom prst="ellipse">
                  <a:avLst/>
                </a:prstGeom>
                <a:solidFill>
                  <a:srgbClr val="0099FF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fontAlgn="auto" latinLnBrk="0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ko-KR" altLang="en-US" kern="0">
                    <a:solidFill>
                      <a:sysClr val="windowText" lastClr="000000"/>
                    </a:solidFill>
                    <a:latin typeface="굴림" charset="-127"/>
                    <a:ea typeface="굴림" charset="-127"/>
                  </a:endParaRPr>
                </a:p>
              </p:txBody>
            </p:sp>
            <p:sp>
              <p:nvSpPr>
                <p:cNvPr id="50" name="Oval 24">
                  <a:extLst>
                    <a:ext uri="{FF2B5EF4-FFF2-40B4-BE49-F238E27FC236}">
                      <a16:creationId xmlns="" xmlns:a16="http://schemas.microsoft.com/office/drawing/2014/main" id="{D9B6F1DE-709F-4D49-B3D2-6344C0CB5DD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098" y="801"/>
                  <a:ext cx="294" cy="388"/>
                </a:xfrm>
                <a:prstGeom prst="ellipse">
                  <a:avLst/>
                </a:prstGeom>
                <a:solidFill>
                  <a:srgbClr val="0099FF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fontAlgn="auto" latinLnBrk="0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ko-KR" altLang="en-US" kern="0">
                    <a:solidFill>
                      <a:sysClr val="windowText" lastClr="000000"/>
                    </a:solidFill>
                    <a:latin typeface="굴림" charset="-127"/>
                    <a:ea typeface="굴림" charset="-127"/>
                  </a:endParaRPr>
                </a:p>
              </p:txBody>
            </p:sp>
          </p:grpSp>
          <p:sp>
            <p:nvSpPr>
              <p:cNvPr id="47" name="AutoShape 26">
                <a:extLst>
                  <a:ext uri="{FF2B5EF4-FFF2-40B4-BE49-F238E27FC236}">
                    <a16:creationId xmlns="" xmlns:a16="http://schemas.microsoft.com/office/drawing/2014/main" id="{ACA3FCEA-C1B0-4B08-BA0B-62F8D5EEA5B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47588" y="1986708"/>
                <a:ext cx="7487970" cy="251597"/>
              </a:xfrm>
              <a:prstGeom prst="roundRect">
                <a:avLst>
                  <a:gd name="adj" fmla="val 16667"/>
                </a:avLst>
              </a:prstGeom>
              <a:gradFill rotWithShape="1">
                <a:gsLst>
                  <a:gs pos="0">
                    <a:srgbClr val="D2EEFE"/>
                  </a:gs>
                  <a:gs pos="100000">
                    <a:srgbClr val="FFFFFF">
                      <a:alpha val="0"/>
                    </a:srgb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 latinLnBrk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kern="0">
                  <a:solidFill>
                    <a:sysClr val="windowText" lastClr="000000"/>
                  </a:solidFill>
                  <a:latin typeface="굴림" charset="-127"/>
                  <a:ea typeface="굴림" charset="-127"/>
                </a:endParaRPr>
              </a:p>
            </p:txBody>
          </p:sp>
        </p:grpSp>
        <p:sp>
          <p:nvSpPr>
            <p:cNvPr id="45" name="직사각형 70">
              <a:extLst>
                <a:ext uri="{FF2B5EF4-FFF2-40B4-BE49-F238E27FC236}">
                  <a16:creationId xmlns="" xmlns:a16="http://schemas.microsoft.com/office/drawing/2014/main" id="{F7B3AEE6-4FAF-4B91-81A3-1500231364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1412" y="-15492"/>
              <a:ext cx="2354877" cy="3470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ko-KR" altLang="en-US" sz="1400" b="1" dirty="0" smtClean="0">
                  <a:solidFill>
                    <a:srgbClr val="002060"/>
                  </a:solidFill>
                  <a:latin typeface="가는각진제목체" pitchFamily="18" charset="-127"/>
                  <a:ea typeface="가는각진제목체" pitchFamily="18" charset="-127"/>
                </a:rPr>
                <a:t>대기전력 자동차단 콘센트 제품 사양</a:t>
              </a:r>
              <a:endParaRPr lang="ko-KR" altLang="en-US" sz="1400" b="1" dirty="0">
                <a:solidFill>
                  <a:srgbClr val="002060"/>
                </a:solidFill>
                <a:latin typeface="가는각진제목체" pitchFamily="18" charset="-127"/>
                <a:ea typeface="가는각진제목체" pitchFamily="18" charset="-127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23306445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895</TotalTime>
  <Words>655</Words>
  <Application>Microsoft Office PowerPoint</Application>
  <PresentationFormat>사용자 지정</PresentationFormat>
  <Paragraphs>151</Paragraphs>
  <Slides>2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3" baseType="lpstr">
      <vt:lpstr>Office 테마</vt:lpstr>
      <vt:lpstr>슬라이드 1</vt:lpstr>
      <vt:lpstr>슬라이드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이 꽃비</dc:creator>
  <cp:lastModifiedBy>허천수</cp:lastModifiedBy>
  <cp:revision>84</cp:revision>
  <cp:lastPrinted>2018-10-22T07:40:16Z</cp:lastPrinted>
  <dcterms:created xsi:type="dcterms:W3CDTF">2018-10-22T07:16:25Z</dcterms:created>
  <dcterms:modified xsi:type="dcterms:W3CDTF">2024-02-07T01:27:16Z</dcterms:modified>
</cp:coreProperties>
</file>