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7" r:id="rId2"/>
    <p:sldId id="284" r:id="rId3"/>
    <p:sldId id="286" r:id="rId4"/>
    <p:sldId id="258" r:id="rId5"/>
    <p:sldId id="265" r:id="rId6"/>
    <p:sldId id="267" r:id="rId7"/>
    <p:sldId id="266" r:id="rId8"/>
    <p:sldId id="283" r:id="rId9"/>
    <p:sldId id="269" r:id="rId10"/>
    <p:sldId id="275" r:id="rId11"/>
    <p:sldId id="270" r:id="rId12"/>
    <p:sldId id="272" r:id="rId13"/>
    <p:sldId id="282" r:id="rId14"/>
    <p:sldId id="271" r:id="rId15"/>
    <p:sldId id="273" r:id="rId16"/>
    <p:sldId id="274" r:id="rId17"/>
    <p:sldId id="276" r:id="rId18"/>
    <p:sldId id="278" r:id="rId19"/>
    <p:sldId id="277" r:id="rId20"/>
    <p:sldId id="264" r:id="rId21"/>
    <p:sldId id="279" r:id="rId22"/>
    <p:sldId id="281" r:id="rId23"/>
  </p:sldIdLst>
  <p:sldSz cx="12192000" cy="6858000"/>
  <p:notesSz cx="6794500" cy="9931400"/>
  <p:embeddedFontLst>
    <p:embeddedFont>
      <p:font typeface="맑은 고딕" panose="020B0503020000020004" pitchFamily="50" charset="-127"/>
      <p:regular r:id="rId24"/>
      <p:bold r:id="rId25"/>
    </p:embeddedFont>
    <p:embeddedFont>
      <p:font typeface="나눔바른고딕" panose="020B0603020101020101" pitchFamily="50" charset="-127"/>
      <p:regular r:id="rId26"/>
      <p:bold r:id="rId2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36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222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9BC7"/>
    <a:srgbClr val="C02A2F"/>
    <a:srgbClr val="DE6637"/>
    <a:srgbClr val="14943B"/>
    <a:srgbClr val="63B9C5"/>
    <a:srgbClr val="3877A2"/>
    <a:srgbClr val="19374B"/>
    <a:srgbClr val="2C5E80"/>
    <a:srgbClr val="2E62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3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38" y="294"/>
      </p:cViewPr>
      <p:guideLst>
        <p:guide orient="horz" pos="1136"/>
        <p:guide pos="3840"/>
        <p:guide orient="horz" pos="222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709-1CEE-42DD-B39A-DFDCBA7B36B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9C72-21D5-4AB9-87FA-CC4C72A0D34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55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709-1CEE-42DD-B39A-DFDCBA7B36B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9C72-21D5-4AB9-87FA-CC4C72A0D34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767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709-1CEE-42DD-B39A-DFDCBA7B36B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9C72-21D5-4AB9-87FA-CC4C72A0D34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711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709-1CEE-42DD-B39A-DFDCBA7B36B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9C72-21D5-4AB9-87FA-CC4C72A0D34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326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709-1CEE-42DD-B39A-DFDCBA7B36B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9C72-21D5-4AB9-87FA-CC4C72A0D34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057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709-1CEE-42DD-B39A-DFDCBA7B36B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9C72-21D5-4AB9-87FA-CC4C72A0D34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866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709-1CEE-42DD-B39A-DFDCBA7B36B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9C72-21D5-4AB9-87FA-CC4C72A0D34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671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709-1CEE-42DD-B39A-DFDCBA7B36B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9C72-21D5-4AB9-87FA-CC4C72A0D34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20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709-1CEE-42DD-B39A-DFDCBA7B36B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9C72-21D5-4AB9-87FA-CC4C72A0D34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189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709-1CEE-42DD-B39A-DFDCBA7B36B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9C72-21D5-4AB9-87FA-CC4C72A0D34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80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709-1CEE-42DD-B39A-DFDCBA7B36B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9C72-21D5-4AB9-87FA-CC4C72A0D34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129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9B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F8709-1CEE-42DD-B39A-DFDCBA7B36B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9B9C72-21D5-4AB9-87FA-CC4C72A0D34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934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408235" y="2822446"/>
            <a:ext cx="5443157" cy="1477958"/>
          </a:xfrm>
          <a:prstGeom prst="rect">
            <a:avLst/>
          </a:prstGeom>
          <a:noFill/>
          <a:ln>
            <a:solidFill>
              <a:srgbClr val="BEE2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r>
              <a:rPr lang="ko-KR" altLang="en-US" sz="3600" b="1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대우건설 스마트스위치플러스</a:t>
            </a:r>
            <a:endParaRPr lang="en-US" altLang="ko-KR" sz="3600" b="1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490184" y="2700315"/>
            <a:ext cx="1260281" cy="338554"/>
          </a:xfrm>
          <a:prstGeom prst="rect">
            <a:avLst/>
          </a:prstGeom>
          <a:solidFill>
            <a:srgbClr val="5C9BC7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en-US" altLang="ko-KR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JEONG MIN</a:t>
            </a:r>
          </a:p>
        </p:txBody>
      </p:sp>
    </p:spTree>
    <p:extLst>
      <p:ext uri="{BB962C8B-B14F-4D97-AF65-F5344CB8AC3E}">
        <p14:creationId xmlns:p14="http://schemas.microsoft.com/office/powerpoint/2010/main" val="206882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5C9BC7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88272" y="1253083"/>
            <a:ext cx="2632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 smtClean="0">
                <a:solidFill>
                  <a:srgbClr val="2E6286"/>
                </a:solidFill>
              </a:rPr>
              <a:t>버전별</a:t>
            </a:r>
            <a:r>
              <a:rPr lang="ko-KR" altLang="en-US" b="1" dirty="0" smtClean="0">
                <a:solidFill>
                  <a:srgbClr val="2E6286"/>
                </a:solidFill>
              </a:rPr>
              <a:t> 모드</a:t>
            </a:r>
            <a:endParaRPr lang="ko-KR" altLang="en-US" b="1" dirty="0">
              <a:solidFill>
                <a:srgbClr val="2E6286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78666" y="5925947"/>
            <a:ext cx="38037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기본모델 </a:t>
            </a:r>
            <a:endParaRPr lang="en-US" altLang="ko-KR" dirty="0"/>
          </a:p>
          <a:p>
            <a:pPr algn="ctr"/>
            <a:r>
              <a:rPr lang="en-US" altLang="ko-KR" b="1" dirty="0" smtClean="0">
                <a:solidFill>
                  <a:schemeClr val="accent1"/>
                </a:solidFill>
              </a:rPr>
              <a:t>4</a:t>
            </a:r>
            <a:r>
              <a:rPr lang="ko-KR" altLang="en-US" b="1" dirty="0" smtClean="0">
                <a:solidFill>
                  <a:schemeClr val="accent1"/>
                </a:solidFill>
              </a:rPr>
              <a:t>가지 모드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청정모드 미포함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859744" y="5931288"/>
            <a:ext cx="4534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옵션추가모델 </a:t>
            </a:r>
            <a:endParaRPr lang="en-US" altLang="ko-KR" dirty="0" smtClean="0"/>
          </a:p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5</a:t>
            </a:r>
            <a:r>
              <a:rPr lang="ko-KR" altLang="en-US" b="1" dirty="0" smtClean="0">
                <a:solidFill>
                  <a:srgbClr val="FF0000"/>
                </a:solidFill>
              </a:rPr>
              <a:t>가지 모드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청정모드 포함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6096000" y="1320800"/>
            <a:ext cx="0" cy="50546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184078" y="1516618"/>
            <a:ext cx="3862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JM-DW-R500</a:t>
            </a:r>
            <a:r>
              <a:rPr lang="en-US" altLang="ko-KR" dirty="0" smtClean="0">
                <a:solidFill>
                  <a:srgbClr val="FF0000"/>
                </a:solidFill>
              </a:rPr>
              <a:t>C1 </a:t>
            </a:r>
            <a:r>
              <a:rPr lang="en-US" altLang="ko-KR" dirty="0" smtClean="0"/>
              <a:t>/</a:t>
            </a:r>
            <a:r>
              <a:rPr lang="en-US" altLang="ko-KR" dirty="0" smtClean="0">
                <a:solidFill>
                  <a:srgbClr val="FF0000"/>
                </a:solidFill>
              </a:rPr>
              <a:t> </a:t>
            </a:r>
            <a:r>
              <a:rPr lang="en-US" altLang="ko-KR" dirty="0" smtClean="0"/>
              <a:t>JM-DW-R500</a:t>
            </a:r>
            <a:r>
              <a:rPr lang="en-US" altLang="ko-KR" dirty="0" smtClean="0">
                <a:solidFill>
                  <a:srgbClr val="FF0000"/>
                </a:solidFill>
              </a:rPr>
              <a:t>C2</a:t>
            </a:r>
            <a:endParaRPr lang="en-US" altLang="ko-KR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23374" y="1533009"/>
            <a:ext cx="2332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JM-DW-R500</a:t>
            </a:r>
            <a:r>
              <a:rPr lang="en-US" altLang="ko-KR" dirty="0" smtClean="0">
                <a:solidFill>
                  <a:schemeClr val="accent1"/>
                </a:solidFill>
              </a:rPr>
              <a:t>N</a:t>
            </a:r>
            <a:endParaRPr lang="en-US" altLang="ko-KR" dirty="0">
              <a:solidFill>
                <a:schemeClr val="accent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6599146" y="3938718"/>
            <a:ext cx="1563550" cy="1943101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 smtClean="0">
              <a:solidFill>
                <a:prstClr val="white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1707" y="1983007"/>
            <a:ext cx="1324800" cy="175624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657" y="1983007"/>
            <a:ext cx="1324800" cy="1756248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8" y="4024594"/>
            <a:ext cx="1324800" cy="1756248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3711" y="4024594"/>
            <a:ext cx="1324800" cy="1756248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661" y="4024594"/>
            <a:ext cx="1324800" cy="1756248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039" y="1983007"/>
            <a:ext cx="1324800" cy="1756248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063" y="1983007"/>
            <a:ext cx="1324800" cy="1756248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039" y="4024594"/>
            <a:ext cx="1324800" cy="1756248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063" y="4024594"/>
            <a:ext cx="1324800" cy="1756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97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5C9BC7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8276" y="1253083"/>
            <a:ext cx="3335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 smtClean="0">
                <a:solidFill>
                  <a:srgbClr val="2E6286"/>
                </a:solidFill>
              </a:rPr>
              <a:t>버전별</a:t>
            </a:r>
            <a:r>
              <a:rPr lang="ko-KR" altLang="en-US" b="1" dirty="0" smtClean="0">
                <a:solidFill>
                  <a:srgbClr val="2E6286"/>
                </a:solidFill>
              </a:rPr>
              <a:t> 자동모드 시 </a:t>
            </a:r>
            <a:r>
              <a:rPr lang="ko-KR" altLang="en-US" b="1" dirty="0" err="1" smtClean="0">
                <a:solidFill>
                  <a:srgbClr val="2E6286"/>
                </a:solidFill>
              </a:rPr>
              <a:t>풍량작동</a:t>
            </a:r>
            <a:endParaRPr lang="ko-KR" altLang="en-US" b="1" dirty="0">
              <a:solidFill>
                <a:srgbClr val="2E6286"/>
              </a:solidFill>
            </a:endParaRPr>
          </a:p>
        </p:txBody>
      </p:sp>
      <p:cxnSp>
        <p:nvCxnSpPr>
          <p:cNvPr id="23" name="직선 연결선 22"/>
          <p:cNvCxnSpPr/>
          <p:nvPr/>
        </p:nvCxnSpPr>
        <p:spPr>
          <a:xfrm>
            <a:off x="6533954" y="1758900"/>
            <a:ext cx="1850" cy="49849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8070709" y="1793865"/>
            <a:ext cx="2018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JM-DW-R500</a:t>
            </a:r>
            <a:r>
              <a:rPr lang="en-US" altLang="ko-KR" dirty="0" smtClean="0">
                <a:solidFill>
                  <a:srgbClr val="FF0000"/>
                </a:solidFill>
              </a:rPr>
              <a:t>C2</a:t>
            </a:r>
            <a:endParaRPr lang="en-US" altLang="ko-KR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20225" y="1781145"/>
            <a:ext cx="2332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JM-DW-R500</a:t>
            </a:r>
            <a:r>
              <a:rPr lang="en-US" altLang="ko-KR" dirty="0" smtClean="0">
                <a:solidFill>
                  <a:schemeClr val="accent1"/>
                </a:solidFill>
              </a:rPr>
              <a:t>N</a:t>
            </a:r>
            <a:endParaRPr lang="en-US" altLang="ko-KR" dirty="0">
              <a:solidFill>
                <a:schemeClr val="accent1"/>
              </a:solidFill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231255"/>
              </p:ext>
            </p:extLst>
          </p:nvPr>
        </p:nvGraphicFramePr>
        <p:xfrm>
          <a:off x="716885" y="3231451"/>
          <a:ext cx="5708083" cy="3330207"/>
        </p:xfrm>
        <a:graphic>
          <a:graphicData uri="http://schemas.openxmlformats.org/drawingml/2006/table">
            <a:tbl>
              <a:tblPr/>
              <a:tblGrid>
                <a:gridCol w="5973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67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07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47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867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07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2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3131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5278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구분</a:t>
                      </a:r>
                    </a:p>
                  </a:txBody>
                  <a:tcPr marL="57195" marR="57195" marT="15812" marB="158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10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CO2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초미세먼지</a:t>
                      </a:r>
                      <a:r>
                        <a:rPr lang="en-US" altLang="ko-KR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2.5</a:t>
                      </a: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㎛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38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기준값</a:t>
                      </a:r>
                    </a:p>
                  </a:txBody>
                  <a:tcPr marL="57195" marR="57195" marT="15812" marB="158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10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1,000ppm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10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35㎛/㎥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53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상태별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표시</a:t>
                      </a:r>
                    </a:p>
                  </a:txBody>
                  <a:tcPr marL="57195" marR="57195" marT="15812" marB="158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좋음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보통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나쁨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매우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나쁨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좋음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보통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나쁨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매우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나쁨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1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∼</a:t>
                      </a:r>
                      <a:r>
                        <a:rPr lang="en-US" altLang="ko-KR" sz="900" kern="0" spc="-10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700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5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∼</a:t>
                      </a:r>
                      <a:r>
                        <a:rPr lang="en-US" altLang="ko-KR" sz="900" kern="0" spc="-10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1000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3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∼</a:t>
                      </a:r>
                      <a:r>
                        <a:rPr lang="en-US" altLang="ko-KR" sz="900" kern="0" spc="-10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1500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10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1500</a:t>
                      </a:r>
                      <a:r>
                        <a:rPr lang="en-US" sz="900" kern="0" spc="-18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∼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∼</a:t>
                      </a:r>
                      <a:r>
                        <a:rPr lang="en-US" altLang="ko-KR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15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∼</a:t>
                      </a:r>
                      <a:r>
                        <a:rPr lang="en-US" altLang="ko-KR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35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∼</a:t>
                      </a:r>
                      <a:r>
                        <a:rPr lang="en-US" altLang="ko-KR" sz="900" kern="0" spc="-10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75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75∼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3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자동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운전</a:t>
                      </a:r>
                    </a:p>
                  </a:txBody>
                  <a:tcPr marL="57195" marR="57195" marT="15812" marB="158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700 </a:t>
                      </a: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≤ </a:t>
                      </a:r>
                      <a:r>
                        <a:rPr lang="ko-KR" altLang="en-US" sz="900" kern="0" spc="-10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약운전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1000 </a:t>
                      </a: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≤ </a:t>
                      </a:r>
                      <a:r>
                        <a:rPr lang="ko-KR" altLang="en-US" sz="900" kern="0" spc="-10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중운전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1500 </a:t>
                      </a: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≤ </a:t>
                      </a:r>
                      <a:r>
                        <a:rPr lang="ko-KR" altLang="en-US" sz="900" kern="0" spc="-10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강운전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700 〉</a:t>
                      </a: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정지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15 </a:t>
                      </a: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≤ </a:t>
                      </a:r>
                      <a:r>
                        <a:rPr lang="ko-KR" altLang="en-US" sz="900" kern="0" spc="-10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약운전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35 </a:t>
                      </a: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≤ </a:t>
                      </a:r>
                      <a:r>
                        <a:rPr lang="ko-KR" altLang="en-US" sz="900" kern="0" spc="-10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중운전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75 </a:t>
                      </a: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≤ </a:t>
                      </a:r>
                      <a:r>
                        <a:rPr lang="ko-KR" altLang="en-US" sz="900" kern="0" spc="-10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강운전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15 〉</a:t>
                      </a: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정지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26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운전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조건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각각의 센서에 의해 작동하되 불량조건 신호 우선 운전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7195" marR="57195" marT="15812" marB="158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902536"/>
              </p:ext>
            </p:extLst>
          </p:nvPr>
        </p:nvGraphicFramePr>
        <p:xfrm>
          <a:off x="6644447" y="3231455"/>
          <a:ext cx="4780985" cy="2592207"/>
        </p:xfrm>
        <a:graphic>
          <a:graphicData uri="http://schemas.openxmlformats.org/drawingml/2006/table">
            <a:tbl>
              <a:tblPr/>
              <a:tblGrid>
                <a:gridCol w="751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40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61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98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98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093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34180">
                <a:tc rowSpan="2"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구분          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7280" marR="77280" marT="38640" marB="38640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실내미세먼지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(PM2.5)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00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좋음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보통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나쁨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매우나쁨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003">
                <a:tc rowSpan="8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실외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미세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먼지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(PM2.5)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7280" marR="77280" marT="38640" marB="38640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좋음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환기모드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환기모드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환기모드 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환기모드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0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정지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풍량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약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풍량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중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풍량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0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보통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내부순환모드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환기모드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환기모드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환기모드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20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정지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풍량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약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풍량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중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풍량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20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나쁨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내부순환모드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내부순환모드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내부순환모드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내부순환모드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20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정지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풍량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약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풍량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중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풍량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0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매우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나쁨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내부순환모드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내부순환모드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내부순환모드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내부순환모드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20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정지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풍량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약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풍량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중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풍량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</a:t>
                      </a:r>
                    </a:p>
                  </a:txBody>
                  <a:tcPr marL="77280" marR="77280" marT="38640" marB="3864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cxnSp>
        <p:nvCxnSpPr>
          <p:cNvPr id="29" name="직선 연결선 28"/>
          <p:cNvCxnSpPr/>
          <p:nvPr/>
        </p:nvCxnSpPr>
        <p:spPr>
          <a:xfrm>
            <a:off x="3727722" y="1758900"/>
            <a:ext cx="0" cy="13478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107994" y="1793865"/>
            <a:ext cx="2018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JM-DW-R500</a:t>
            </a:r>
            <a:r>
              <a:rPr lang="en-US" altLang="ko-KR" dirty="0" smtClean="0">
                <a:solidFill>
                  <a:srgbClr val="FF0000"/>
                </a:solidFill>
              </a:rPr>
              <a:t>C1</a:t>
            </a:r>
            <a:endParaRPr lang="en-US" altLang="ko-KR" dirty="0">
              <a:solidFill>
                <a:srgbClr val="FF0000"/>
              </a:solidFill>
            </a:endParaRPr>
          </a:p>
        </p:txBody>
      </p:sp>
      <p:cxnSp>
        <p:nvCxnSpPr>
          <p:cNvPr id="32" name="직선 연결선 31"/>
          <p:cNvCxnSpPr/>
          <p:nvPr/>
        </p:nvCxnSpPr>
        <p:spPr>
          <a:xfrm>
            <a:off x="612576" y="2167493"/>
            <a:ext cx="1091788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768076" y="2362331"/>
            <a:ext cx="2730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청정모드 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포함</a:t>
            </a:r>
            <a:endParaRPr lang="en-US" altLang="ko-KR" sz="1400" b="1" dirty="0" smtClean="0">
              <a:solidFill>
                <a:srgbClr val="FF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en-US" altLang="ko-KR" sz="1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400" b="1" dirty="0" smtClean="0">
                <a:solidFill>
                  <a:schemeClr val="accent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실내 미세먼지</a:t>
            </a:r>
            <a:r>
              <a:rPr lang="en-US" altLang="ko-KR" sz="1400" b="1" dirty="0" smtClean="0">
                <a:solidFill>
                  <a:schemeClr val="accent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+CO2 </a:t>
            </a:r>
            <a:r>
              <a:rPr lang="ko-KR" altLang="en-US" sz="1400" b="1" dirty="0" smtClean="0">
                <a:solidFill>
                  <a:schemeClr val="accent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센서 사용</a:t>
            </a:r>
            <a:r>
              <a:rPr lang="en-US" altLang="ko-KR" sz="1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355564" y="2362331"/>
            <a:ext cx="3359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청정모드 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포함</a:t>
            </a:r>
            <a:endParaRPr lang="en-US" altLang="ko-KR" sz="1400" b="1" dirty="0" smtClean="0">
              <a:solidFill>
                <a:srgbClr val="FF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en-US" altLang="ko-KR" sz="1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실내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실외 미세먼지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+CO2 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센서 사용</a:t>
            </a:r>
            <a:r>
              <a:rPr lang="en-US" altLang="ko-KR" sz="1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306502" y="2470053"/>
            <a:ext cx="17824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청정모드 </a:t>
            </a:r>
            <a:r>
              <a:rPr lang="ko-KR" altLang="en-US" sz="1400" b="1" dirty="0" smtClean="0">
                <a:solidFill>
                  <a:srgbClr val="5C9BC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미포함</a:t>
            </a:r>
            <a:endParaRPr lang="en-US" altLang="ko-KR" sz="1400" b="1" dirty="0" smtClean="0">
              <a:solidFill>
                <a:srgbClr val="5C9BC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38" name="직선 연결선 37"/>
          <p:cNvCxnSpPr/>
          <p:nvPr/>
        </p:nvCxnSpPr>
        <p:spPr>
          <a:xfrm>
            <a:off x="612576" y="3080104"/>
            <a:ext cx="1091788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6802971" y="5876088"/>
            <a:ext cx="4456765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ts val="1400"/>
              </a:lnSpc>
              <a:buClr>
                <a:srgbClr val="5C9BC7"/>
              </a:buClr>
              <a:buFont typeface="Arial" panose="020B0604020202020204" pitchFamily="34" charset="0"/>
              <a:buChar char="•"/>
            </a:pPr>
            <a:r>
              <a:rPr lang="ko-KR" altLang="en-US" sz="1000" dirty="0" smtClean="0"/>
              <a:t>자동 모드 </a:t>
            </a:r>
            <a:r>
              <a:rPr lang="ko-KR" altLang="en-US" sz="1000" dirty="0" err="1" smtClean="0"/>
              <a:t>적용시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CO2</a:t>
            </a:r>
            <a:r>
              <a:rPr lang="ko-KR" altLang="en-US" sz="1000" dirty="0" smtClean="0"/>
              <a:t>농도와 실내와 실외의 </a:t>
            </a:r>
            <a:r>
              <a:rPr lang="ko-KR" altLang="en-US" sz="1000" dirty="0" err="1" smtClean="0"/>
              <a:t>공기질에</a:t>
            </a:r>
            <a:r>
              <a:rPr lang="ko-KR" altLang="en-US" sz="1000" dirty="0" smtClean="0"/>
              <a:t> 의하여 </a:t>
            </a:r>
            <a:endParaRPr lang="en-US" altLang="ko-KR" sz="1000" dirty="0" smtClean="0"/>
          </a:p>
          <a:p>
            <a:pPr marL="171450" indent="-171450">
              <a:lnSpc>
                <a:spcPts val="1400"/>
              </a:lnSpc>
              <a:buClr>
                <a:srgbClr val="5C9BC7"/>
              </a:buClr>
              <a:buFont typeface="Arial" panose="020B0604020202020204" pitchFamily="34" charset="0"/>
              <a:buChar char="•"/>
            </a:pPr>
            <a:r>
              <a:rPr lang="ko-KR" altLang="en-US" sz="1000" dirty="0" smtClean="0"/>
              <a:t>내부순환모드와 환기모드가 </a:t>
            </a:r>
            <a:r>
              <a:rPr lang="ko-KR" altLang="en-US" sz="1000" dirty="0" err="1" smtClean="0"/>
              <a:t>자동변경되어야</a:t>
            </a:r>
            <a:r>
              <a:rPr lang="ko-KR" altLang="en-US" sz="1000" dirty="0" smtClean="0"/>
              <a:t> 한다</a:t>
            </a:r>
            <a:r>
              <a:rPr lang="en-US" altLang="ko-KR" sz="1000" dirty="0" smtClean="0"/>
              <a:t>.</a:t>
            </a:r>
          </a:p>
          <a:p>
            <a:pPr marL="171450" indent="-171450">
              <a:lnSpc>
                <a:spcPts val="1400"/>
              </a:lnSpc>
              <a:buClr>
                <a:srgbClr val="5C9BC7"/>
              </a:buClr>
              <a:buFont typeface="Arial" panose="020B0604020202020204" pitchFamily="34" charset="0"/>
              <a:buChar char="•"/>
            </a:pPr>
            <a:r>
              <a:rPr lang="ko-KR" altLang="en-US" sz="1000" dirty="0" smtClean="0"/>
              <a:t>실내 </a:t>
            </a:r>
            <a:r>
              <a:rPr lang="en-US" altLang="ko-KR" sz="1000" dirty="0" smtClean="0"/>
              <a:t>CO2 </a:t>
            </a:r>
            <a:r>
              <a:rPr lang="ko-KR" altLang="en-US" sz="1000" dirty="0" smtClean="0"/>
              <a:t>농도가 </a:t>
            </a:r>
            <a:r>
              <a:rPr lang="ko-KR" altLang="en-US" sz="1000" dirty="0" err="1" smtClean="0"/>
              <a:t>나쁨일때는</a:t>
            </a:r>
            <a:r>
              <a:rPr lang="ko-KR" altLang="en-US" sz="1000" dirty="0" smtClean="0"/>
              <a:t> 환기모드로만 작동되어야 한다</a:t>
            </a:r>
            <a:r>
              <a:rPr lang="en-US" altLang="ko-KR" sz="1000" dirty="0" smtClean="0"/>
              <a:t>.</a:t>
            </a:r>
          </a:p>
          <a:p>
            <a:pPr marL="171450" indent="-171450">
              <a:lnSpc>
                <a:spcPts val="1400"/>
              </a:lnSpc>
              <a:buClr>
                <a:srgbClr val="5C9BC7"/>
              </a:buClr>
              <a:buFont typeface="Arial" panose="020B0604020202020204" pitchFamily="34" charset="0"/>
              <a:buChar char="•"/>
            </a:pPr>
            <a:r>
              <a:rPr lang="ko-KR" altLang="en-US" sz="1000" dirty="0" smtClean="0"/>
              <a:t>실외 미세먼지 데이터는 </a:t>
            </a:r>
            <a:r>
              <a:rPr lang="ko-KR" altLang="en-US" sz="1000" dirty="0" err="1" smtClean="0"/>
              <a:t>홈넷과</a:t>
            </a:r>
            <a:r>
              <a:rPr lang="ko-KR" altLang="en-US" sz="1000" dirty="0" smtClean="0"/>
              <a:t> 연동하여 </a:t>
            </a:r>
            <a:r>
              <a:rPr lang="ko-KR" altLang="en-US" sz="1000" dirty="0" err="1" smtClean="0"/>
              <a:t>받아야한다</a:t>
            </a:r>
            <a:r>
              <a:rPr lang="en-US" altLang="ko-KR" sz="1000" dirty="0" smtClean="0"/>
              <a:t>.</a:t>
            </a:r>
            <a:endParaRPr lang="ko-KR" altLang="en-US" sz="1000" dirty="0"/>
          </a:p>
        </p:txBody>
      </p:sp>
      <p:cxnSp>
        <p:nvCxnSpPr>
          <p:cNvPr id="40" name="직선 연결선 39"/>
          <p:cNvCxnSpPr/>
          <p:nvPr/>
        </p:nvCxnSpPr>
        <p:spPr>
          <a:xfrm>
            <a:off x="612576" y="1759213"/>
            <a:ext cx="10917884" cy="1204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612576" y="1758900"/>
            <a:ext cx="0" cy="49817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/>
          <p:nvPr/>
        </p:nvCxnSpPr>
        <p:spPr>
          <a:xfrm>
            <a:off x="11530460" y="1765260"/>
            <a:ext cx="0" cy="497541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>
            <a:off x="612576" y="6740675"/>
            <a:ext cx="1091788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0709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5C9BC7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995296" y="3853487"/>
            <a:ext cx="2162655" cy="553998"/>
          </a:xfrm>
          <a:prstGeom prst="rect">
            <a:avLst/>
          </a:prstGeom>
          <a:ln>
            <a:solidFill>
              <a:srgbClr val="5C9BC7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2.8 inch FULL COLOR TFT LCD</a:t>
            </a:r>
          </a:p>
          <a:p>
            <a:pPr algn="ctr">
              <a:lnSpc>
                <a:spcPct val="150000"/>
              </a:lnSpc>
            </a:pPr>
            <a:r>
              <a:rPr lang="en-US" altLang="ko-KR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44.2mm X 58.6mm</a:t>
            </a:r>
            <a:endParaRPr lang="ko-KR" altLang="en-US" sz="1000" b="1" dirty="0">
              <a:solidFill>
                <a:prstClr val="black">
                  <a:lumMod val="65000"/>
                  <a:lumOff val="3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994166" y="5283273"/>
            <a:ext cx="1473003" cy="553998"/>
          </a:xfrm>
          <a:prstGeom prst="rect">
            <a:avLst/>
          </a:prstGeom>
          <a:ln>
            <a:solidFill>
              <a:srgbClr val="5C9BC7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Touch Button</a:t>
            </a:r>
          </a:p>
          <a:p>
            <a:pPr algn="ctr">
              <a:lnSpc>
                <a:spcPct val="150000"/>
              </a:lnSpc>
            </a:pPr>
            <a:r>
              <a:rPr lang="en-US" altLang="ko-KR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LED </a:t>
            </a:r>
            <a:r>
              <a:rPr lang="ko-KR" altLang="en-US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백색 발광</a:t>
            </a:r>
          </a:p>
        </p:txBody>
      </p:sp>
      <p:grpSp>
        <p:nvGrpSpPr>
          <p:cNvPr id="41" name="그룹 40"/>
          <p:cNvGrpSpPr/>
          <p:nvPr/>
        </p:nvGrpSpPr>
        <p:grpSpPr>
          <a:xfrm>
            <a:off x="606212" y="3467578"/>
            <a:ext cx="389086" cy="389086"/>
            <a:chOff x="1073150" y="1506390"/>
            <a:chExt cx="389086" cy="389086"/>
          </a:xfrm>
        </p:grpSpPr>
        <p:sp>
          <p:nvSpPr>
            <p:cNvPr id="42" name="눈물 방울 41"/>
            <p:cNvSpPr/>
            <p:nvPr/>
          </p:nvSpPr>
          <p:spPr>
            <a:xfrm rot="5400000">
              <a:off x="1073150" y="1506390"/>
              <a:ext cx="389086" cy="389086"/>
            </a:xfrm>
            <a:prstGeom prst="teardrop">
              <a:avLst/>
            </a:prstGeom>
            <a:solidFill>
              <a:srgbClr val="3D9D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1117434" y="1522967"/>
              <a:ext cx="26241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b="1" kern="0" dirty="0">
                  <a:solidFill>
                    <a:prstClr val="white"/>
                  </a:solidFill>
                </a:rPr>
                <a:t>1</a:t>
              </a:r>
              <a:endParaRPr lang="ko-KR" altLang="en-US" sz="14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605082" y="4897364"/>
            <a:ext cx="389086" cy="389086"/>
            <a:chOff x="1073150" y="1506390"/>
            <a:chExt cx="389086" cy="389086"/>
          </a:xfrm>
        </p:grpSpPr>
        <p:sp>
          <p:nvSpPr>
            <p:cNvPr id="45" name="눈물 방울 44"/>
            <p:cNvSpPr/>
            <p:nvPr/>
          </p:nvSpPr>
          <p:spPr>
            <a:xfrm rot="5400000">
              <a:off x="1073150" y="1506390"/>
              <a:ext cx="389086" cy="389086"/>
            </a:xfrm>
            <a:prstGeom prst="teardrop">
              <a:avLst/>
            </a:prstGeom>
            <a:solidFill>
              <a:srgbClr val="3D9D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1117434" y="1522967"/>
              <a:ext cx="26241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b="1" kern="0" dirty="0">
                  <a:solidFill>
                    <a:prstClr val="white"/>
                  </a:solidFill>
                </a:rPr>
                <a:t>2</a:t>
              </a:r>
              <a:endParaRPr lang="ko-KR" altLang="en-US" sz="1400" dirty="0">
                <a:solidFill>
                  <a:prstClr val="black"/>
                </a:solidFill>
              </a:endParaRP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489668" y="1710271"/>
            <a:ext cx="2632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E6286"/>
                </a:solidFill>
              </a:rPr>
              <a:t>대기모드 </a:t>
            </a:r>
            <a:r>
              <a:rPr lang="en-US" altLang="ko-KR" b="1" dirty="0">
                <a:solidFill>
                  <a:srgbClr val="2E6286"/>
                </a:solidFill>
              </a:rPr>
              <a:t>(</a:t>
            </a:r>
            <a:r>
              <a:rPr lang="ko-KR" altLang="en-US" b="1" dirty="0">
                <a:solidFill>
                  <a:srgbClr val="2E6286"/>
                </a:solidFill>
              </a:rPr>
              <a:t>가동</a:t>
            </a:r>
            <a:r>
              <a:rPr lang="en-US" altLang="ko-KR" b="1" dirty="0">
                <a:solidFill>
                  <a:srgbClr val="2E6286"/>
                </a:solidFill>
              </a:rPr>
              <a:t>OFF)</a:t>
            </a:r>
            <a:endParaRPr lang="ko-KR" altLang="en-US" b="1" dirty="0">
              <a:solidFill>
                <a:srgbClr val="2E6286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05083" y="2079603"/>
            <a:ext cx="3438362" cy="887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환기 사용을 하지 않은 상태로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en-US" sz="1200" dirty="0"/>
              <a:t>대기 상태일 때 현재 실내 </a:t>
            </a:r>
            <a:r>
              <a:rPr lang="ko-KR" altLang="en-US" sz="1200" dirty="0" err="1"/>
              <a:t>대기질</a:t>
            </a:r>
            <a:r>
              <a:rPr lang="ko-KR" altLang="en-US" sz="1200" dirty="0"/>
              <a:t> 수치와 온도만 나타납니다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377" y="1875387"/>
            <a:ext cx="2112268" cy="4416561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5670541" y="1808619"/>
            <a:ext cx="6036686" cy="4233190"/>
            <a:chOff x="5670541" y="1808619"/>
            <a:chExt cx="6036686" cy="4233190"/>
          </a:xfrm>
        </p:grpSpPr>
        <p:grpSp>
          <p:nvGrpSpPr>
            <p:cNvPr id="18" name="그룹 17"/>
            <p:cNvGrpSpPr/>
            <p:nvPr/>
          </p:nvGrpSpPr>
          <p:grpSpPr>
            <a:xfrm>
              <a:off x="6915847" y="1808619"/>
              <a:ext cx="389086" cy="389086"/>
              <a:chOff x="1073150" y="1506390"/>
              <a:chExt cx="389086" cy="389086"/>
            </a:xfrm>
          </p:grpSpPr>
          <p:sp>
            <p:nvSpPr>
              <p:cNvPr id="6" name="눈물 방울 5"/>
              <p:cNvSpPr/>
              <p:nvPr/>
            </p:nvSpPr>
            <p:spPr>
              <a:xfrm rot="5400000">
                <a:off x="1073150" y="1506390"/>
                <a:ext cx="389086" cy="389086"/>
              </a:xfrm>
              <a:prstGeom prst="teardrop">
                <a:avLst/>
              </a:prstGeom>
              <a:solidFill>
                <a:srgbClr val="3D9DE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직사각형 16"/>
              <p:cNvSpPr/>
              <p:nvPr/>
            </p:nvSpPr>
            <p:spPr>
              <a:xfrm>
                <a:off x="1117434" y="1522967"/>
                <a:ext cx="26241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b="1" kern="0" dirty="0">
                    <a:solidFill>
                      <a:prstClr val="white"/>
                    </a:solidFill>
                  </a:rPr>
                  <a:t>1</a:t>
                </a:r>
                <a:endParaRPr lang="ko-KR" altLang="en-US" sz="1400" dirty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6" name="한쪽 모서리가 둥근 사각형 25"/>
            <p:cNvSpPr/>
            <p:nvPr/>
          </p:nvSpPr>
          <p:spPr>
            <a:xfrm>
              <a:off x="7367286" y="2214033"/>
              <a:ext cx="1653540" cy="2477419"/>
            </a:xfrm>
            <a:prstGeom prst="round1Rect">
              <a:avLst/>
            </a:prstGeom>
            <a:noFill/>
            <a:ln w="28575">
              <a:solidFill>
                <a:srgbClr val="3D9D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한쪽 모서리가 둥근 사각형 32"/>
            <p:cNvSpPr/>
            <p:nvPr/>
          </p:nvSpPr>
          <p:spPr>
            <a:xfrm flipV="1">
              <a:off x="7367286" y="4691450"/>
              <a:ext cx="1653539" cy="1350359"/>
            </a:xfrm>
            <a:prstGeom prst="round1Rect">
              <a:avLst/>
            </a:prstGeom>
            <a:noFill/>
            <a:ln w="28575">
              <a:solidFill>
                <a:srgbClr val="3D9D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6922688" y="4302364"/>
              <a:ext cx="389086" cy="389086"/>
              <a:chOff x="1073150" y="1506390"/>
              <a:chExt cx="389086" cy="389086"/>
            </a:xfrm>
          </p:grpSpPr>
          <p:sp>
            <p:nvSpPr>
              <p:cNvPr id="35" name="눈물 방울 34"/>
              <p:cNvSpPr/>
              <p:nvPr/>
            </p:nvSpPr>
            <p:spPr>
              <a:xfrm rot="5400000">
                <a:off x="1073150" y="1506390"/>
                <a:ext cx="389086" cy="389086"/>
              </a:xfrm>
              <a:prstGeom prst="teardrop">
                <a:avLst/>
              </a:prstGeom>
              <a:solidFill>
                <a:srgbClr val="3D9DE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직사각형 35"/>
              <p:cNvSpPr/>
              <p:nvPr/>
            </p:nvSpPr>
            <p:spPr>
              <a:xfrm>
                <a:off x="1117434" y="1522967"/>
                <a:ext cx="26241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b="1" kern="0" dirty="0">
                    <a:solidFill>
                      <a:prstClr val="white"/>
                    </a:solidFill>
                  </a:rPr>
                  <a:t>2</a:t>
                </a:r>
                <a:endParaRPr lang="ko-KR" altLang="en-US" sz="1400" dirty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6039038" y="4938885"/>
              <a:ext cx="5261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err="1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감지부</a:t>
              </a:r>
              <a:endParaRPr lang="ko-KR" altLang="en-US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6153037" y="5499038"/>
              <a:ext cx="41229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전원</a:t>
              </a:r>
              <a:endParaRPr lang="ko-KR" altLang="en-US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9926741" y="4953108"/>
              <a:ext cx="41229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메뉴</a:t>
              </a:r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7586560" y="4816870"/>
              <a:ext cx="540000" cy="54000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8260207" y="4816870"/>
              <a:ext cx="445207" cy="54000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8260207" y="5433555"/>
              <a:ext cx="540000" cy="36004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7586560" y="5433555"/>
              <a:ext cx="540000" cy="36004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4" name="직선 연결선 53"/>
            <p:cNvCxnSpPr>
              <a:stCxn id="51" idx="3"/>
            </p:cNvCxnSpPr>
            <p:nvPr/>
          </p:nvCxnSpPr>
          <p:spPr>
            <a:xfrm flipV="1">
              <a:off x="8705414" y="5076496"/>
              <a:ext cx="1246651" cy="10374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54"/>
            <p:cNvSpPr txBox="1"/>
            <p:nvPr/>
          </p:nvSpPr>
          <p:spPr>
            <a:xfrm>
              <a:off x="9926741" y="5498804"/>
              <a:ext cx="41229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선택</a:t>
              </a:r>
              <a:endParaRPr lang="ko-KR" altLang="en-US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cxnSp>
          <p:nvCxnSpPr>
            <p:cNvPr id="56" name="직선 연결선 55"/>
            <p:cNvCxnSpPr/>
            <p:nvPr/>
          </p:nvCxnSpPr>
          <p:spPr>
            <a:xfrm>
              <a:off x="8800207" y="5621915"/>
              <a:ext cx="1151858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연결선 56"/>
            <p:cNvCxnSpPr/>
            <p:nvPr/>
          </p:nvCxnSpPr>
          <p:spPr>
            <a:xfrm flipH="1">
              <a:off x="6566523" y="5074243"/>
              <a:ext cx="1024045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 flipH="1">
              <a:off x="6566523" y="5622149"/>
              <a:ext cx="1017853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58"/>
            <p:cNvSpPr txBox="1"/>
            <p:nvPr/>
          </p:nvSpPr>
          <p:spPr>
            <a:xfrm>
              <a:off x="9927573" y="2936557"/>
              <a:ext cx="177965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미세먼지 농도에 따른 색상변화</a:t>
              </a: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7453527" y="2573633"/>
              <a:ext cx="1481057" cy="1481057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1" name="직선 연결선 60"/>
            <p:cNvCxnSpPr/>
            <p:nvPr/>
          </p:nvCxnSpPr>
          <p:spPr>
            <a:xfrm>
              <a:off x="8934584" y="3059668"/>
              <a:ext cx="1017481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직사각형 61"/>
            <p:cNvSpPr/>
            <p:nvPr/>
          </p:nvSpPr>
          <p:spPr>
            <a:xfrm>
              <a:off x="7453526" y="4054843"/>
              <a:ext cx="737158" cy="54000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8194057" y="4054843"/>
              <a:ext cx="740528" cy="54000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4" name="직선 연결선 63"/>
            <p:cNvCxnSpPr/>
            <p:nvPr/>
          </p:nvCxnSpPr>
          <p:spPr>
            <a:xfrm flipH="1">
              <a:off x="6566523" y="4302364"/>
              <a:ext cx="887003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/>
            <p:nvPr/>
          </p:nvCxnSpPr>
          <p:spPr>
            <a:xfrm>
              <a:off x="8934585" y="4294051"/>
              <a:ext cx="1017481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직사각형 65"/>
            <p:cNvSpPr/>
            <p:nvPr/>
          </p:nvSpPr>
          <p:spPr>
            <a:xfrm>
              <a:off x="7804211" y="3044161"/>
              <a:ext cx="788592" cy="54000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7" name="직선 연결선 66"/>
            <p:cNvCxnSpPr/>
            <p:nvPr/>
          </p:nvCxnSpPr>
          <p:spPr>
            <a:xfrm flipH="1">
              <a:off x="6566523" y="3314161"/>
              <a:ext cx="1237688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7"/>
            <p:cNvSpPr txBox="1"/>
            <p:nvPr/>
          </p:nvSpPr>
          <p:spPr>
            <a:xfrm>
              <a:off x="9932812" y="4170940"/>
              <a:ext cx="69442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CO2 </a:t>
              </a:r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농도</a:t>
              </a: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670541" y="4179253"/>
              <a:ext cx="896399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미세먼지 농도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897750" y="3182089"/>
              <a:ext cx="66877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실내 온도</a:t>
              </a:r>
            </a:p>
          </p:txBody>
        </p:sp>
        <p:sp>
          <p:nvSpPr>
            <p:cNvPr id="74" name="직사각형 73"/>
            <p:cNvSpPr/>
            <p:nvPr/>
          </p:nvSpPr>
          <p:spPr>
            <a:xfrm>
              <a:off x="7801495" y="3584161"/>
              <a:ext cx="791308" cy="195902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5" name="직선 연결선 74"/>
            <p:cNvCxnSpPr/>
            <p:nvPr/>
          </p:nvCxnSpPr>
          <p:spPr>
            <a:xfrm flipH="1">
              <a:off x="6555641" y="3670667"/>
              <a:ext cx="1237688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75"/>
            <p:cNvSpPr txBox="1"/>
            <p:nvPr/>
          </p:nvSpPr>
          <p:spPr>
            <a:xfrm>
              <a:off x="5886868" y="3538595"/>
              <a:ext cx="66877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실내 </a:t>
              </a:r>
              <a:r>
                <a:rPr lang="ko-KR" altLang="en-US" sz="1000" dirty="0" smtClean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습도</a:t>
              </a:r>
              <a:endParaRPr lang="ko-KR" altLang="en-US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210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4497" y="1875386"/>
            <a:ext cx="2112268" cy="4416561"/>
          </a:xfrm>
          <a:prstGeom prst="rect">
            <a:avLst/>
          </a:prstGeom>
        </p:spPr>
      </p:pic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5C9BC7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89679" y="1710271"/>
            <a:ext cx="2371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E6286"/>
                </a:solidFill>
              </a:rPr>
              <a:t>대기모드 </a:t>
            </a:r>
            <a:r>
              <a:rPr lang="en-US" altLang="ko-KR" b="1" dirty="0">
                <a:solidFill>
                  <a:srgbClr val="2E6286"/>
                </a:solidFill>
              </a:rPr>
              <a:t>(</a:t>
            </a:r>
            <a:r>
              <a:rPr lang="ko-KR" altLang="en-US" b="1" dirty="0">
                <a:solidFill>
                  <a:srgbClr val="2E6286"/>
                </a:solidFill>
              </a:rPr>
              <a:t>가동 </a:t>
            </a:r>
            <a:r>
              <a:rPr lang="en-US" altLang="ko-KR" b="1" dirty="0">
                <a:solidFill>
                  <a:srgbClr val="2E6286"/>
                </a:solidFill>
              </a:rPr>
              <a:t>ON)</a:t>
            </a:r>
            <a:endParaRPr lang="ko-KR" altLang="en-US" b="1" dirty="0">
              <a:solidFill>
                <a:srgbClr val="2E6286"/>
              </a:solidFill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995306" y="3853487"/>
            <a:ext cx="2162655" cy="553998"/>
          </a:xfrm>
          <a:prstGeom prst="rect">
            <a:avLst/>
          </a:prstGeom>
          <a:ln>
            <a:solidFill>
              <a:srgbClr val="5C9BC7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2.8 inch FULL COLOR TFT LCD</a:t>
            </a:r>
          </a:p>
          <a:p>
            <a:pPr algn="ctr">
              <a:lnSpc>
                <a:spcPct val="150000"/>
              </a:lnSpc>
            </a:pPr>
            <a:r>
              <a:rPr lang="en-US" altLang="ko-KR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44.2mm X 58.6mm</a:t>
            </a:r>
            <a:endParaRPr lang="ko-KR" altLang="en-US" sz="1000" b="1" dirty="0">
              <a:solidFill>
                <a:prstClr val="black">
                  <a:lumMod val="65000"/>
                  <a:lumOff val="3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994176" y="5283273"/>
            <a:ext cx="1473003" cy="553998"/>
          </a:xfrm>
          <a:prstGeom prst="rect">
            <a:avLst/>
          </a:prstGeom>
          <a:ln>
            <a:solidFill>
              <a:srgbClr val="5C9BC7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Touch Button</a:t>
            </a:r>
          </a:p>
          <a:p>
            <a:pPr algn="ctr">
              <a:lnSpc>
                <a:spcPct val="150000"/>
              </a:lnSpc>
            </a:pPr>
            <a:r>
              <a:rPr lang="en-US" altLang="ko-KR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LED </a:t>
            </a:r>
            <a:r>
              <a:rPr lang="ko-KR" altLang="en-US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백색 발광</a:t>
            </a:r>
          </a:p>
        </p:txBody>
      </p:sp>
      <p:grpSp>
        <p:nvGrpSpPr>
          <p:cNvPr id="74" name="그룹 73"/>
          <p:cNvGrpSpPr/>
          <p:nvPr/>
        </p:nvGrpSpPr>
        <p:grpSpPr>
          <a:xfrm>
            <a:off x="606222" y="3467578"/>
            <a:ext cx="389086" cy="389086"/>
            <a:chOff x="1073150" y="1506390"/>
            <a:chExt cx="389086" cy="389086"/>
          </a:xfrm>
        </p:grpSpPr>
        <p:sp>
          <p:nvSpPr>
            <p:cNvPr id="75" name="눈물 방울 74"/>
            <p:cNvSpPr/>
            <p:nvPr/>
          </p:nvSpPr>
          <p:spPr>
            <a:xfrm rot="5400000">
              <a:off x="1073150" y="1506390"/>
              <a:ext cx="389086" cy="389086"/>
            </a:xfrm>
            <a:prstGeom prst="teardrop">
              <a:avLst/>
            </a:prstGeom>
            <a:solidFill>
              <a:srgbClr val="3D9D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1117434" y="1522967"/>
              <a:ext cx="26241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b="1" kern="0" dirty="0">
                  <a:solidFill>
                    <a:prstClr val="white"/>
                  </a:solidFill>
                </a:rPr>
                <a:t>1</a:t>
              </a:r>
              <a:endParaRPr lang="ko-KR" altLang="en-US" sz="14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77" name="그룹 76"/>
          <p:cNvGrpSpPr/>
          <p:nvPr/>
        </p:nvGrpSpPr>
        <p:grpSpPr>
          <a:xfrm>
            <a:off x="605092" y="4897364"/>
            <a:ext cx="389086" cy="389086"/>
            <a:chOff x="1073150" y="1506390"/>
            <a:chExt cx="389086" cy="389086"/>
          </a:xfrm>
        </p:grpSpPr>
        <p:sp>
          <p:nvSpPr>
            <p:cNvPr id="78" name="눈물 방울 77"/>
            <p:cNvSpPr/>
            <p:nvPr/>
          </p:nvSpPr>
          <p:spPr>
            <a:xfrm rot="5400000">
              <a:off x="1073150" y="1506390"/>
              <a:ext cx="389086" cy="389086"/>
            </a:xfrm>
            <a:prstGeom prst="teardrop">
              <a:avLst/>
            </a:prstGeom>
            <a:solidFill>
              <a:srgbClr val="3D9D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1117434" y="1522967"/>
              <a:ext cx="26241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b="1" kern="0" dirty="0">
                  <a:solidFill>
                    <a:prstClr val="white"/>
                  </a:solidFill>
                </a:rPr>
                <a:t>2</a:t>
              </a:r>
              <a:endParaRPr lang="ko-KR" altLang="en-US" sz="1400" dirty="0">
                <a:solidFill>
                  <a:prstClr val="black"/>
                </a:solidFill>
              </a:endParaRPr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605093" y="2079603"/>
            <a:ext cx="3438362" cy="887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환기 가동을 하고 있으나 조작을 하지 않아 대기상태로 전환된 상태이며</a:t>
            </a:r>
            <a:r>
              <a:rPr lang="en-US" altLang="ko-KR" sz="1200" dirty="0"/>
              <a:t> </a:t>
            </a:r>
            <a:r>
              <a:rPr lang="ko-KR" altLang="en-US" sz="1200" dirty="0"/>
              <a:t>현재 가동중인 모드와 실내 </a:t>
            </a:r>
            <a:r>
              <a:rPr lang="ko-KR" altLang="en-US" sz="1200" dirty="0" err="1"/>
              <a:t>대기질</a:t>
            </a:r>
            <a:r>
              <a:rPr lang="ko-KR" altLang="en-US" sz="1200" dirty="0"/>
              <a:t> 수치가 나타납니다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81" name="직사각형 80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23598" y="1808619"/>
            <a:ext cx="6308121" cy="4233190"/>
            <a:chOff x="5423598" y="1808619"/>
            <a:chExt cx="6308121" cy="4233190"/>
          </a:xfrm>
        </p:grpSpPr>
        <p:grpSp>
          <p:nvGrpSpPr>
            <p:cNvPr id="18" name="그룹 17"/>
            <p:cNvGrpSpPr/>
            <p:nvPr/>
          </p:nvGrpSpPr>
          <p:grpSpPr>
            <a:xfrm>
              <a:off x="6924011" y="1808619"/>
              <a:ext cx="389086" cy="389086"/>
              <a:chOff x="1073150" y="1506390"/>
              <a:chExt cx="389086" cy="389086"/>
            </a:xfrm>
          </p:grpSpPr>
          <p:sp>
            <p:nvSpPr>
              <p:cNvPr id="6" name="눈물 방울 5"/>
              <p:cNvSpPr/>
              <p:nvPr/>
            </p:nvSpPr>
            <p:spPr>
              <a:xfrm rot="5400000">
                <a:off x="1073150" y="1506390"/>
                <a:ext cx="389086" cy="389086"/>
              </a:xfrm>
              <a:prstGeom prst="teardrop">
                <a:avLst/>
              </a:prstGeom>
              <a:solidFill>
                <a:srgbClr val="3D9DE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직사각형 16"/>
              <p:cNvSpPr/>
              <p:nvPr/>
            </p:nvSpPr>
            <p:spPr>
              <a:xfrm>
                <a:off x="1117434" y="1522967"/>
                <a:ext cx="26241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b="1" kern="0" dirty="0">
                    <a:solidFill>
                      <a:prstClr val="white"/>
                    </a:solidFill>
                  </a:rPr>
                  <a:t>1</a:t>
                </a:r>
                <a:endParaRPr lang="ko-KR" altLang="en-US" sz="1400" dirty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6" name="한쪽 모서리가 둥근 사각형 25"/>
            <p:cNvSpPr/>
            <p:nvPr/>
          </p:nvSpPr>
          <p:spPr>
            <a:xfrm>
              <a:off x="7367286" y="2214033"/>
              <a:ext cx="1653540" cy="2477419"/>
            </a:xfrm>
            <a:prstGeom prst="round1Rect">
              <a:avLst/>
            </a:prstGeom>
            <a:noFill/>
            <a:ln w="28575">
              <a:solidFill>
                <a:srgbClr val="3D9D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한쪽 모서리가 둥근 사각형 32"/>
            <p:cNvSpPr/>
            <p:nvPr/>
          </p:nvSpPr>
          <p:spPr>
            <a:xfrm flipV="1">
              <a:off x="7367286" y="4691450"/>
              <a:ext cx="1653539" cy="1350359"/>
            </a:xfrm>
            <a:prstGeom prst="round1Rect">
              <a:avLst/>
            </a:prstGeom>
            <a:noFill/>
            <a:ln w="28575">
              <a:solidFill>
                <a:srgbClr val="3D9D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6922688" y="4294200"/>
              <a:ext cx="389086" cy="389086"/>
              <a:chOff x="1073150" y="1506390"/>
              <a:chExt cx="389086" cy="389086"/>
            </a:xfrm>
          </p:grpSpPr>
          <p:sp>
            <p:nvSpPr>
              <p:cNvPr id="35" name="눈물 방울 34"/>
              <p:cNvSpPr/>
              <p:nvPr/>
            </p:nvSpPr>
            <p:spPr>
              <a:xfrm rot="5400000">
                <a:off x="1073150" y="1506390"/>
                <a:ext cx="389086" cy="389086"/>
              </a:xfrm>
              <a:prstGeom prst="teardrop">
                <a:avLst/>
              </a:prstGeom>
              <a:solidFill>
                <a:srgbClr val="3D9DE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직사각형 35"/>
              <p:cNvSpPr/>
              <p:nvPr/>
            </p:nvSpPr>
            <p:spPr>
              <a:xfrm>
                <a:off x="1117434" y="1522967"/>
                <a:ext cx="26241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b="1" kern="0" dirty="0">
                    <a:solidFill>
                      <a:prstClr val="white"/>
                    </a:solidFill>
                  </a:rPr>
                  <a:t>2</a:t>
                </a:r>
                <a:endParaRPr lang="ko-KR" altLang="en-US" sz="1400" dirty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9" name="TextBox 58"/>
            <p:cNvSpPr txBox="1"/>
            <p:nvPr/>
          </p:nvSpPr>
          <p:spPr>
            <a:xfrm>
              <a:off x="9952065" y="2936557"/>
              <a:ext cx="177965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미세먼지 농도에 따른 색상변화</a:t>
              </a: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7453527" y="2573633"/>
              <a:ext cx="1481057" cy="1481057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1" name="직선 연결선 60"/>
            <p:cNvCxnSpPr/>
            <p:nvPr/>
          </p:nvCxnSpPr>
          <p:spPr>
            <a:xfrm>
              <a:off x="8934584" y="3059668"/>
              <a:ext cx="1017481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직사각형 61"/>
            <p:cNvSpPr/>
            <p:nvPr/>
          </p:nvSpPr>
          <p:spPr>
            <a:xfrm>
              <a:off x="7453526" y="4054843"/>
              <a:ext cx="737158" cy="54000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8194057" y="4054843"/>
              <a:ext cx="740528" cy="54000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직사각형 65"/>
            <p:cNvSpPr/>
            <p:nvPr/>
          </p:nvSpPr>
          <p:spPr>
            <a:xfrm>
              <a:off x="7804211" y="2960875"/>
              <a:ext cx="791308" cy="706572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7" name="직선 연결선 66"/>
            <p:cNvCxnSpPr/>
            <p:nvPr/>
          </p:nvCxnSpPr>
          <p:spPr>
            <a:xfrm flipH="1">
              <a:off x="6566523" y="3314161"/>
              <a:ext cx="1237688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Box 70"/>
            <p:cNvSpPr txBox="1"/>
            <p:nvPr/>
          </p:nvSpPr>
          <p:spPr>
            <a:xfrm>
              <a:off x="5423598" y="3182089"/>
              <a:ext cx="115288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현재 가동중인 모드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6039038" y="4938885"/>
              <a:ext cx="5261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err="1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감지부</a:t>
              </a:r>
              <a:endParaRPr lang="ko-KR" altLang="en-US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6153037" y="5499038"/>
              <a:ext cx="41229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전원</a:t>
              </a:r>
              <a:endParaRPr lang="ko-KR" altLang="en-US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9926741" y="4953108"/>
              <a:ext cx="41229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메뉴</a:t>
              </a:r>
            </a:p>
          </p:txBody>
        </p:sp>
        <p:sp>
          <p:nvSpPr>
            <p:cNvPr id="88" name="직사각형 87"/>
            <p:cNvSpPr/>
            <p:nvPr/>
          </p:nvSpPr>
          <p:spPr>
            <a:xfrm>
              <a:off x="7586560" y="4816870"/>
              <a:ext cx="540000" cy="54000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직사각형 88"/>
            <p:cNvSpPr/>
            <p:nvPr/>
          </p:nvSpPr>
          <p:spPr>
            <a:xfrm>
              <a:off x="8260207" y="4816870"/>
              <a:ext cx="445207" cy="54000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직사각형 89"/>
            <p:cNvSpPr/>
            <p:nvPr/>
          </p:nvSpPr>
          <p:spPr>
            <a:xfrm>
              <a:off x="8260207" y="5433555"/>
              <a:ext cx="540000" cy="36004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직사각형 90"/>
            <p:cNvSpPr/>
            <p:nvPr/>
          </p:nvSpPr>
          <p:spPr>
            <a:xfrm>
              <a:off x="7586560" y="5433555"/>
              <a:ext cx="540000" cy="36004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92" name="직선 연결선 91"/>
            <p:cNvCxnSpPr>
              <a:stCxn id="89" idx="3"/>
            </p:cNvCxnSpPr>
            <p:nvPr/>
          </p:nvCxnSpPr>
          <p:spPr>
            <a:xfrm flipV="1">
              <a:off x="8705414" y="5076496"/>
              <a:ext cx="1246651" cy="10374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TextBox 92"/>
            <p:cNvSpPr txBox="1"/>
            <p:nvPr/>
          </p:nvSpPr>
          <p:spPr>
            <a:xfrm>
              <a:off x="9926741" y="5498804"/>
              <a:ext cx="41229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선택</a:t>
              </a:r>
              <a:endParaRPr lang="ko-KR" altLang="en-US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cxnSp>
          <p:nvCxnSpPr>
            <p:cNvPr id="94" name="직선 연결선 93"/>
            <p:cNvCxnSpPr/>
            <p:nvPr/>
          </p:nvCxnSpPr>
          <p:spPr>
            <a:xfrm>
              <a:off x="8800207" y="5621915"/>
              <a:ext cx="1151858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직선 연결선 94"/>
            <p:cNvCxnSpPr/>
            <p:nvPr/>
          </p:nvCxnSpPr>
          <p:spPr>
            <a:xfrm flipH="1">
              <a:off x="6566523" y="5074243"/>
              <a:ext cx="1024045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직선 연결선 95"/>
            <p:cNvCxnSpPr/>
            <p:nvPr/>
          </p:nvCxnSpPr>
          <p:spPr>
            <a:xfrm flipH="1">
              <a:off x="6566523" y="5622149"/>
              <a:ext cx="1017853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직선 연결선 96"/>
            <p:cNvCxnSpPr/>
            <p:nvPr/>
          </p:nvCxnSpPr>
          <p:spPr>
            <a:xfrm flipH="1">
              <a:off x="6566523" y="4302364"/>
              <a:ext cx="887003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직선 연결선 97"/>
            <p:cNvCxnSpPr/>
            <p:nvPr/>
          </p:nvCxnSpPr>
          <p:spPr>
            <a:xfrm>
              <a:off x="8934585" y="4294051"/>
              <a:ext cx="1017481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Box 98"/>
            <p:cNvSpPr txBox="1"/>
            <p:nvPr/>
          </p:nvSpPr>
          <p:spPr>
            <a:xfrm>
              <a:off x="9932812" y="4170940"/>
              <a:ext cx="69442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CO2 </a:t>
              </a:r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농도</a:t>
              </a: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5670541" y="4179253"/>
              <a:ext cx="896399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미세먼지 농도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293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44" name="그림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238" y="1875386"/>
            <a:ext cx="2112268" cy="4416561"/>
          </a:xfrm>
          <a:prstGeom prst="rect">
            <a:avLst/>
          </a:prstGeom>
        </p:spPr>
      </p:pic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5C9BC7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89682" y="1710271"/>
            <a:ext cx="2972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>
                <a:solidFill>
                  <a:srgbClr val="2E6286"/>
                </a:solidFill>
              </a:rPr>
              <a:t>필터잔여시간 </a:t>
            </a:r>
            <a:r>
              <a:rPr lang="en-US" altLang="ko-KR" b="1" dirty="0">
                <a:solidFill>
                  <a:srgbClr val="2E6286"/>
                </a:solidFill>
              </a:rPr>
              <a:t>(</a:t>
            </a:r>
            <a:r>
              <a:rPr lang="ko-KR" altLang="en-US" b="1" dirty="0">
                <a:solidFill>
                  <a:srgbClr val="2E6286"/>
                </a:solidFill>
              </a:rPr>
              <a:t>가동 </a:t>
            </a:r>
            <a:r>
              <a:rPr lang="en-US" altLang="ko-KR" b="1" dirty="0">
                <a:solidFill>
                  <a:srgbClr val="2E6286"/>
                </a:solidFill>
              </a:rPr>
              <a:t>ON)</a:t>
            </a:r>
            <a:endParaRPr lang="ko-KR" altLang="en-US" b="1" dirty="0">
              <a:solidFill>
                <a:srgbClr val="2E6286"/>
              </a:solidFill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995310" y="3853487"/>
            <a:ext cx="2162655" cy="553998"/>
          </a:xfrm>
          <a:prstGeom prst="rect">
            <a:avLst/>
          </a:prstGeom>
          <a:ln>
            <a:solidFill>
              <a:srgbClr val="5C9BC7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2.8 inch FULL COLOR TFT LCD</a:t>
            </a:r>
          </a:p>
          <a:p>
            <a:pPr algn="ctr">
              <a:lnSpc>
                <a:spcPct val="150000"/>
              </a:lnSpc>
            </a:pPr>
            <a:r>
              <a:rPr lang="en-US" altLang="ko-KR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44.2mm X 58.6mm</a:t>
            </a:r>
            <a:endParaRPr lang="ko-KR" altLang="en-US" sz="1000" b="1" dirty="0">
              <a:solidFill>
                <a:prstClr val="black">
                  <a:lumMod val="65000"/>
                  <a:lumOff val="3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994180" y="5283273"/>
            <a:ext cx="1473003" cy="553998"/>
          </a:xfrm>
          <a:prstGeom prst="rect">
            <a:avLst/>
          </a:prstGeom>
          <a:ln>
            <a:solidFill>
              <a:srgbClr val="5C9BC7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Touch Button</a:t>
            </a:r>
          </a:p>
          <a:p>
            <a:pPr algn="ctr">
              <a:lnSpc>
                <a:spcPct val="150000"/>
              </a:lnSpc>
            </a:pPr>
            <a:r>
              <a:rPr lang="en-US" altLang="ko-KR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LED </a:t>
            </a:r>
            <a:r>
              <a:rPr lang="ko-KR" altLang="en-US" sz="1000" b="1" dirty="0">
                <a:solidFill>
                  <a:prstClr val="black">
                    <a:lumMod val="65000"/>
                    <a:lumOff val="3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백색 발광</a:t>
            </a:r>
          </a:p>
        </p:txBody>
      </p:sp>
      <p:grpSp>
        <p:nvGrpSpPr>
          <p:cNvPr id="74" name="그룹 73"/>
          <p:cNvGrpSpPr/>
          <p:nvPr/>
        </p:nvGrpSpPr>
        <p:grpSpPr>
          <a:xfrm>
            <a:off x="606226" y="3467578"/>
            <a:ext cx="389086" cy="389086"/>
            <a:chOff x="1073150" y="1506390"/>
            <a:chExt cx="389086" cy="389086"/>
          </a:xfrm>
        </p:grpSpPr>
        <p:sp>
          <p:nvSpPr>
            <p:cNvPr id="75" name="눈물 방울 74"/>
            <p:cNvSpPr/>
            <p:nvPr/>
          </p:nvSpPr>
          <p:spPr>
            <a:xfrm rot="5400000">
              <a:off x="1073150" y="1506390"/>
              <a:ext cx="389086" cy="389086"/>
            </a:xfrm>
            <a:prstGeom prst="teardrop">
              <a:avLst/>
            </a:prstGeom>
            <a:solidFill>
              <a:srgbClr val="3D9D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1117434" y="1522967"/>
              <a:ext cx="26241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b="1" kern="0" dirty="0">
                  <a:solidFill>
                    <a:prstClr val="white"/>
                  </a:solidFill>
                </a:rPr>
                <a:t>1</a:t>
              </a:r>
              <a:endParaRPr lang="ko-KR" altLang="en-US" sz="14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77" name="그룹 76"/>
          <p:cNvGrpSpPr/>
          <p:nvPr/>
        </p:nvGrpSpPr>
        <p:grpSpPr>
          <a:xfrm>
            <a:off x="605096" y="4897364"/>
            <a:ext cx="389086" cy="389086"/>
            <a:chOff x="1073150" y="1506390"/>
            <a:chExt cx="389086" cy="389086"/>
          </a:xfrm>
        </p:grpSpPr>
        <p:sp>
          <p:nvSpPr>
            <p:cNvPr id="78" name="눈물 방울 77"/>
            <p:cNvSpPr/>
            <p:nvPr/>
          </p:nvSpPr>
          <p:spPr>
            <a:xfrm rot="5400000">
              <a:off x="1073150" y="1506390"/>
              <a:ext cx="389086" cy="389086"/>
            </a:xfrm>
            <a:prstGeom prst="teardrop">
              <a:avLst/>
            </a:prstGeom>
            <a:solidFill>
              <a:srgbClr val="3D9D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1117434" y="1522967"/>
              <a:ext cx="26241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b="1" kern="0" dirty="0">
                  <a:solidFill>
                    <a:prstClr val="white"/>
                  </a:solidFill>
                </a:rPr>
                <a:t>2</a:t>
              </a:r>
              <a:endParaRPr lang="ko-KR" altLang="en-US" sz="1400" dirty="0">
                <a:solidFill>
                  <a:prstClr val="black"/>
                </a:solidFill>
              </a:endParaRPr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605097" y="2079603"/>
            <a:ext cx="37516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환기 가동을 위해 버튼 터치 시 보이는 화면으로 약</a:t>
            </a:r>
            <a:r>
              <a:rPr lang="en-US" altLang="ko-KR" sz="1200" dirty="0"/>
              <a:t> 3</a:t>
            </a:r>
            <a:r>
              <a:rPr lang="ko-KR" altLang="en-US" sz="1200" dirty="0"/>
              <a:t>초간 표시되며 현재 필터 잔여 사용시간을 확인할 수 있습니다</a:t>
            </a:r>
            <a:r>
              <a:rPr lang="en-US" altLang="ko-KR" sz="1200" dirty="0"/>
              <a:t>.</a:t>
            </a:r>
          </a:p>
        </p:txBody>
      </p:sp>
      <p:sp>
        <p:nvSpPr>
          <p:cNvPr id="43" name="직사각형 42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5741692" y="1808619"/>
            <a:ext cx="5619733" cy="4233190"/>
            <a:chOff x="5741692" y="1808619"/>
            <a:chExt cx="5619733" cy="4233190"/>
          </a:xfrm>
        </p:grpSpPr>
        <p:grpSp>
          <p:nvGrpSpPr>
            <p:cNvPr id="18" name="그룹 17"/>
            <p:cNvGrpSpPr/>
            <p:nvPr/>
          </p:nvGrpSpPr>
          <p:grpSpPr>
            <a:xfrm>
              <a:off x="6924011" y="1808619"/>
              <a:ext cx="389086" cy="389086"/>
              <a:chOff x="1073150" y="1506390"/>
              <a:chExt cx="389086" cy="389086"/>
            </a:xfrm>
          </p:grpSpPr>
          <p:sp>
            <p:nvSpPr>
              <p:cNvPr id="6" name="눈물 방울 5"/>
              <p:cNvSpPr/>
              <p:nvPr/>
            </p:nvSpPr>
            <p:spPr>
              <a:xfrm rot="5400000">
                <a:off x="1073150" y="1506390"/>
                <a:ext cx="389086" cy="389086"/>
              </a:xfrm>
              <a:prstGeom prst="teardrop">
                <a:avLst/>
              </a:prstGeom>
              <a:solidFill>
                <a:srgbClr val="3D9DE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직사각형 16"/>
              <p:cNvSpPr/>
              <p:nvPr/>
            </p:nvSpPr>
            <p:spPr>
              <a:xfrm>
                <a:off x="1117434" y="1522967"/>
                <a:ext cx="26241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b="1" kern="0" dirty="0">
                    <a:solidFill>
                      <a:prstClr val="white"/>
                    </a:solidFill>
                  </a:rPr>
                  <a:t>1</a:t>
                </a:r>
                <a:endParaRPr lang="ko-KR" altLang="en-US" sz="1400" dirty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6" name="한쪽 모서리가 둥근 사각형 25"/>
            <p:cNvSpPr/>
            <p:nvPr/>
          </p:nvSpPr>
          <p:spPr>
            <a:xfrm>
              <a:off x="7367286" y="2214033"/>
              <a:ext cx="1653540" cy="2477419"/>
            </a:xfrm>
            <a:prstGeom prst="round1Rect">
              <a:avLst/>
            </a:prstGeom>
            <a:noFill/>
            <a:ln w="28575">
              <a:solidFill>
                <a:srgbClr val="3D9D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한쪽 모서리가 둥근 사각형 32"/>
            <p:cNvSpPr/>
            <p:nvPr/>
          </p:nvSpPr>
          <p:spPr>
            <a:xfrm flipV="1">
              <a:off x="7367286" y="4691450"/>
              <a:ext cx="1653539" cy="1350359"/>
            </a:xfrm>
            <a:prstGeom prst="round1Rect">
              <a:avLst/>
            </a:prstGeom>
            <a:noFill/>
            <a:ln w="28575">
              <a:solidFill>
                <a:srgbClr val="3D9D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6914524" y="4294200"/>
              <a:ext cx="389086" cy="389086"/>
              <a:chOff x="1073150" y="1506390"/>
              <a:chExt cx="389086" cy="389086"/>
            </a:xfrm>
          </p:grpSpPr>
          <p:sp>
            <p:nvSpPr>
              <p:cNvPr id="35" name="눈물 방울 34"/>
              <p:cNvSpPr/>
              <p:nvPr/>
            </p:nvSpPr>
            <p:spPr>
              <a:xfrm rot="5400000">
                <a:off x="1073150" y="1506390"/>
                <a:ext cx="389086" cy="389086"/>
              </a:xfrm>
              <a:prstGeom prst="teardrop">
                <a:avLst/>
              </a:prstGeom>
              <a:solidFill>
                <a:srgbClr val="3D9DE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직사각형 35"/>
              <p:cNvSpPr/>
              <p:nvPr/>
            </p:nvSpPr>
            <p:spPr>
              <a:xfrm>
                <a:off x="1117434" y="1522967"/>
                <a:ext cx="26241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b="1" kern="0" dirty="0">
                    <a:solidFill>
                      <a:prstClr val="white"/>
                    </a:solidFill>
                  </a:rPr>
                  <a:t>2</a:t>
                </a:r>
                <a:endParaRPr lang="ko-KR" altLang="en-US" sz="1400" dirty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9" name="TextBox 58"/>
            <p:cNvSpPr txBox="1"/>
            <p:nvPr/>
          </p:nvSpPr>
          <p:spPr>
            <a:xfrm>
              <a:off x="9952065" y="2936557"/>
              <a:ext cx="140936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필터 </a:t>
              </a:r>
              <a:r>
                <a:rPr lang="ko-KR" altLang="en-US" sz="1000" dirty="0" err="1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잔여량</a:t>
              </a:r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퍼센트 표기</a:t>
              </a: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7453527" y="2573633"/>
              <a:ext cx="1481057" cy="1481057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1" name="직선 연결선 60"/>
            <p:cNvCxnSpPr/>
            <p:nvPr/>
          </p:nvCxnSpPr>
          <p:spPr>
            <a:xfrm>
              <a:off x="8934584" y="3059668"/>
              <a:ext cx="1017481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직사각형 65"/>
            <p:cNvSpPr/>
            <p:nvPr/>
          </p:nvSpPr>
          <p:spPr>
            <a:xfrm>
              <a:off x="7804211" y="2960875"/>
              <a:ext cx="791308" cy="706572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7" name="직선 연결선 66"/>
            <p:cNvCxnSpPr/>
            <p:nvPr/>
          </p:nvCxnSpPr>
          <p:spPr>
            <a:xfrm flipH="1">
              <a:off x="6566523" y="3314161"/>
              <a:ext cx="1237688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Box 70"/>
            <p:cNvSpPr txBox="1"/>
            <p:nvPr/>
          </p:nvSpPr>
          <p:spPr>
            <a:xfrm>
              <a:off x="5741692" y="3182089"/>
              <a:ext cx="81144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필터 </a:t>
              </a:r>
              <a:r>
                <a:rPr lang="ko-KR" altLang="en-US" sz="1000" dirty="0" err="1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잔여량</a:t>
              </a:r>
              <a:endParaRPr lang="ko-KR" altLang="en-US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6039038" y="4938885"/>
              <a:ext cx="5261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err="1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감지부</a:t>
              </a:r>
              <a:endParaRPr lang="ko-KR" altLang="en-US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6153037" y="5499038"/>
              <a:ext cx="41229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전원</a:t>
              </a:r>
              <a:endParaRPr lang="ko-KR" altLang="en-US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9926741" y="4953108"/>
              <a:ext cx="41229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메뉴</a:t>
              </a:r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7586560" y="4816870"/>
              <a:ext cx="540000" cy="54000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8260207" y="4816870"/>
              <a:ext cx="445207" cy="54000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8260207" y="5433555"/>
              <a:ext cx="540000" cy="36004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7586560" y="5433555"/>
              <a:ext cx="540000" cy="36004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9" name="직선 연결선 68"/>
            <p:cNvCxnSpPr>
              <a:stCxn id="64" idx="3"/>
            </p:cNvCxnSpPr>
            <p:nvPr/>
          </p:nvCxnSpPr>
          <p:spPr>
            <a:xfrm flipV="1">
              <a:off x="8705414" y="5076496"/>
              <a:ext cx="1246651" cy="10374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Box 80"/>
            <p:cNvSpPr txBox="1"/>
            <p:nvPr/>
          </p:nvSpPr>
          <p:spPr>
            <a:xfrm>
              <a:off x="9926741" y="5498804"/>
              <a:ext cx="41229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선택</a:t>
              </a:r>
              <a:endParaRPr lang="ko-KR" altLang="en-US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cxnSp>
          <p:nvCxnSpPr>
            <p:cNvPr id="82" name="직선 연결선 81"/>
            <p:cNvCxnSpPr/>
            <p:nvPr/>
          </p:nvCxnSpPr>
          <p:spPr>
            <a:xfrm>
              <a:off x="8800207" y="5621915"/>
              <a:ext cx="1151858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직선 연결선 82"/>
            <p:cNvCxnSpPr/>
            <p:nvPr/>
          </p:nvCxnSpPr>
          <p:spPr>
            <a:xfrm flipH="1">
              <a:off x="6566523" y="5074243"/>
              <a:ext cx="1024045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직선 연결선 83"/>
            <p:cNvCxnSpPr/>
            <p:nvPr/>
          </p:nvCxnSpPr>
          <p:spPr>
            <a:xfrm flipH="1">
              <a:off x="6566523" y="5622149"/>
              <a:ext cx="1017853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654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238" y="1875386"/>
            <a:ext cx="2112268" cy="441656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000" y="1875385"/>
            <a:ext cx="2112268" cy="4416561"/>
          </a:xfrm>
          <a:prstGeom prst="rect">
            <a:avLst/>
          </a:prstGeom>
        </p:spPr>
      </p:pic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5C9BC7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98559" y="1710271"/>
            <a:ext cx="2632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E6286"/>
                </a:solidFill>
              </a:rPr>
              <a:t>환기 가동 시 기본 화면 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05095" y="2079603"/>
            <a:ext cx="28795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모드작동 및 예약을 할 수 있습니다</a:t>
            </a:r>
            <a:r>
              <a:rPr lang="en-US" altLang="ko-KR" sz="1200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200" dirty="0"/>
              <a:t>메뉴버튼을 사용하여 모드변경</a:t>
            </a:r>
            <a:r>
              <a:rPr lang="en-US" altLang="ko-KR" sz="1200" dirty="0"/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200" dirty="0"/>
              <a:t>선택버튼을 사용하여 </a:t>
            </a:r>
            <a:r>
              <a:rPr lang="ko-KR" altLang="en-US" sz="1200" dirty="0" err="1"/>
              <a:t>풍량</a:t>
            </a:r>
            <a:r>
              <a:rPr lang="ko-KR" altLang="en-US" sz="1200" dirty="0"/>
              <a:t> 조절</a:t>
            </a:r>
            <a:r>
              <a:rPr lang="en-US" altLang="ko-KR" sz="1200" dirty="0"/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200" dirty="0"/>
              <a:t>메뉴버튼을 </a:t>
            </a:r>
            <a:r>
              <a:rPr lang="en-US" altLang="ko-KR" sz="1200" dirty="0"/>
              <a:t>5</a:t>
            </a:r>
            <a:r>
              <a:rPr lang="ko-KR" altLang="en-US" sz="1200" dirty="0"/>
              <a:t>초 이상 눌러 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en-US" sz="1200" dirty="0"/>
              <a:t>예약을 할 수 있습니다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grpSp>
        <p:nvGrpSpPr>
          <p:cNvPr id="3" name="그룹 2"/>
          <p:cNvGrpSpPr/>
          <p:nvPr/>
        </p:nvGrpSpPr>
        <p:grpSpPr>
          <a:xfrm>
            <a:off x="4957887" y="2498928"/>
            <a:ext cx="6321362" cy="1999765"/>
            <a:chOff x="4957887" y="2498928"/>
            <a:chExt cx="6321362" cy="1999765"/>
          </a:xfrm>
        </p:grpSpPr>
        <p:sp>
          <p:nvSpPr>
            <p:cNvPr id="47" name="TextBox 46"/>
            <p:cNvSpPr txBox="1"/>
            <p:nvPr/>
          </p:nvSpPr>
          <p:spPr>
            <a:xfrm>
              <a:off x="4957887" y="3080873"/>
              <a:ext cx="120577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현재 가동중인 모드 및 </a:t>
              </a:r>
              <a:r>
                <a:rPr lang="ko-KR" altLang="en-US" sz="1000" dirty="0" err="1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풍량</a:t>
              </a:r>
              <a:endParaRPr lang="en-US" altLang="ko-KR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5048289" y="4098583"/>
              <a:ext cx="10679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예약 사용 여부 및</a:t>
              </a:r>
              <a:endParaRPr lang="en-US" altLang="ko-KR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잔여시간</a:t>
              </a:r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8123263" y="2498928"/>
              <a:ext cx="879009" cy="879009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0400240" y="2499887"/>
              <a:ext cx="879009" cy="879009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10400240" y="3478173"/>
              <a:ext cx="879009" cy="879009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8132999" y="3501705"/>
              <a:ext cx="879009" cy="879009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7" name="직선 연결선 56"/>
            <p:cNvCxnSpPr/>
            <p:nvPr/>
          </p:nvCxnSpPr>
          <p:spPr>
            <a:xfrm flipH="1">
              <a:off x="6143787" y="3203983"/>
              <a:ext cx="1986000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 flipH="1">
              <a:off x="6143787" y="4220443"/>
              <a:ext cx="1989210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직사각형 18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00477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5C9BC7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89679" y="1710271"/>
            <a:ext cx="2632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E6286"/>
                </a:solidFill>
              </a:rPr>
              <a:t>환기 가동 시 화면 변화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05093" y="2079603"/>
            <a:ext cx="28795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대기모드</a:t>
            </a:r>
            <a:r>
              <a:rPr lang="en-US" altLang="ko-KR" sz="1200" dirty="0"/>
              <a:t>(</a:t>
            </a:r>
            <a:r>
              <a:rPr lang="ko-KR" altLang="en-US" sz="1200" dirty="0"/>
              <a:t>전원 </a:t>
            </a:r>
            <a:r>
              <a:rPr lang="en-US" altLang="ko-KR" sz="1200" dirty="0"/>
              <a:t>OFF)</a:t>
            </a:r>
            <a:r>
              <a:rPr lang="ko-KR" altLang="en-US" sz="1200" dirty="0"/>
              <a:t>시 원형 안에서 실내온도 표시→환기 가동을 위해 터치 작동 시 필터 잔여시간 화면 표시</a:t>
            </a:r>
            <a:r>
              <a:rPr lang="en-US" altLang="ko-KR" sz="1200" dirty="0"/>
              <a:t>(</a:t>
            </a:r>
            <a:r>
              <a:rPr lang="ko-KR" altLang="en-US" sz="1200" dirty="0"/>
              <a:t>약 </a:t>
            </a:r>
            <a:r>
              <a:rPr lang="en-US" altLang="ko-KR" sz="1200" dirty="0"/>
              <a:t>3</a:t>
            </a:r>
            <a:r>
              <a:rPr lang="ko-KR" altLang="en-US" sz="1200" dirty="0"/>
              <a:t>초간 표시</a:t>
            </a:r>
            <a:r>
              <a:rPr lang="en-US" altLang="ko-KR" sz="1200" dirty="0"/>
              <a:t>)</a:t>
            </a:r>
            <a:r>
              <a:rPr lang="ko-KR" altLang="en-US" sz="1200" dirty="0"/>
              <a:t>→환기 작동을 위한 화면 표시로 화면이 전환됩니다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19" name="직사각형 18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61808" y="6336260"/>
            <a:ext cx="1685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대기모드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전원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OFF)]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18286" y="6333323"/>
            <a:ext cx="15305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필터잔여시간 표시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791926" y="6336259"/>
            <a:ext cx="13881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 작동화면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>
            <a:off x="6581097" y="3937000"/>
            <a:ext cx="314325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/>
          <p:nvPr/>
        </p:nvCxnSpPr>
        <p:spPr>
          <a:xfrm>
            <a:off x="9078012" y="3930650"/>
            <a:ext cx="314325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455" y="1875381"/>
            <a:ext cx="2112268" cy="441656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620" y="1875382"/>
            <a:ext cx="2112268" cy="441656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108" y="1875383"/>
            <a:ext cx="2112268" cy="4416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4768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5C9BC7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97155" y="1253083"/>
            <a:ext cx="2632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>
                <a:solidFill>
                  <a:srgbClr val="2E6286"/>
                </a:solidFill>
              </a:rPr>
              <a:t>모드별</a:t>
            </a:r>
            <a:r>
              <a:rPr lang="ko-KR" altLang="en-US" b="1" dirty="0">
                <a:solidFill>
                  <a:srgbClr val="2E6286"/>
                </a:solidFill>
              </a:rPr>
              <a:t> 화면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1332" y="6308006"/>
            <a:ext cx="11768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자동모드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75710" y="6308006"/>
            <a:ext cx="11768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전열모드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0357" y="6308006"/>
            <a:ext cx="11768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바이패스모드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91989" y="6308006"/>
            <a:ext cx="11768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청정모드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898943" y="6314068"/>
            <a:ext cx="11768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취침모드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108" y="1880195"/>
            <a:ext cx="2112268" cy="441656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840" y="1880194"/>
            <a:ext cx="2112268" cy="441656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4768" y="1880195"/>
            <a:ext cx="2112268" cy="441656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319" y="1880195"/>
            <a:ext cx="2112268" cy="4416561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372" y="1880194"/>
            <a:ext cx="2112268" cy="4416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4722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238" y="1875384"/>
            <a:ext cx="2112268" cy="441656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836" y="1875385"/>
            <a:ext cx="2112268" cy="4416561"/>
          </a:xfrm>
          <a:prstGeom prst="rect">
            <a:avLst/>
          </a:prstGeom>
        </p:spPr>
      </p:pic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5C9BC7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89674" y="1710271"/>
            <a:ext cx="2632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E6286"/>
                </a:solidFill>
              </a:rPr>
              <a:t>점검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13966" y="2079603"/>
            <a:ext cx="3557855" cy="610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장비 이상 시 대기모드</a:t>
            </a:r>
            <a:r>
              <a:rPr lang="en-US" altLang="ko-KR" sz="1200" dirty="0"/>
              <a:t>(</a:t>
            </a:r>
            <a:r>
              <a:rPr lang="ko-KR" altLang="en-US" sz="1200" dirty="0"/>
              <a:t>전원 </a:t>
            </a:r>
            <a:r>
              <a:rPr lang="en-US" altLang="ko-KR" sz="1200" dirty="0"/>
              <a:t>ON)</a:t>
            </a:r>
            <a:r>
              <a:rPr lang="ko-KR" altLang="en-US" sz="1200" dirty="0"/>
              <a:t>에서 아이콘이 현재 가동모드와 교차 점등됩니다</a:t>
            </a:r>
            <a:r>
              <a:rPr lang="en-US" altLang="ko-KR" sz="1200" dirty="0"/>
              <a:t>.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267292" y="2887177"/>
            <a:ext cx="5644393" cy="879010"/>
            <a:chOff x="5267292" y="2887177"/>
            <a:chExt cx="5644393" cy="879010"/>
          </a:xfrm>
        </p:grpSpPr>
        <p:sp>
          <p:nvSpPr>
            <p:cNvPr id="47" name="TextBox 46"/>
            <p:cNvSpPr txBox="1"/>
            <p:nvPr/>
          </p:nvSpPr>
          <p:spPr>
            <a:xfrm>
              <a:off x="5267292" y="3395648"/>
              <a:ext cx="1525691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현재 가동모드와 교차점등</a:t>
              </a:r>
              <a:endParaRPr lang="en-US" altLang="ko-KR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7768883" y="2887179"/>
              <a:ext cx="879009" cy="879008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0032676" y="2887177"/>
              <a:ext cx="879009" cy="879008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7" name="직선 연결선 56"/>
            <p:cNvCxnSpPr/>
            <p:nvPr/>
          </p:nvCxnSpPr>
          <p:spPr>
            <a:xfrm flipH="1">
              <a:off x="6792983" y="3518758"/>
              <a:ext cx="982428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98212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77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836" y="1875383"/>
            <a:ext cx="2112268" cy="4416561"/>
          </a:xfrm>
          <a:prstGeom prst="rect">
            <a:avLst/>
          </a:prstGeom>
        </p:spPr>
      </p:pic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3877A2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89679" y="1710271"/>
            <a:ext cx="2632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E6286"/>
                </a:solidFill>
              </a:rPr>
              <a:t>RPM </a:t>
            </a:r>
            <a:r>
              <a:rPr lang="ko-KR" altLang="en-US" b="1" dirty="0">
                <a:solidFill>
                  <a:srgbClr val="2E6286"/>
                </a:solidFill>
              </a:rPr>
              <a:t>조절모드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05092" y="2079603"/>
            <a:ext cx="41688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각 모드의 </a:t>
            </a:r>
            <a:r>
              <a:rPr lang="ko-KR" altLang="en-US" sz="1200" dirty="0" err="1"/>
              <a:t>풍량별</a:t>
            </a:r>
            <a:r>
              <a:rPr lang="ko-KR" altLang="en-US" sz="1200" dirty="0"/>
              <a:t> 세기를 조절할 수 있다</a:t>
            </a:r>
            <a:r>
              <a:rPr lang="en-US" altLang="ko-KR" sz="1200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200" dirty="0"/>
              <a:t>대기모드 </a:t>
            </a:r>
            <a:r>
              <a:rPr lang="en-US" altLang="ko-KR" sz="1200" dirty="0"/>
              <a:t>(</a:t>
            </a:r>
            <a:r>
              <a:rPr lang="ko-KR" altLang="en-US" sz="1200" dirty="0"/>
              <a:t>전원 </a:t>
            </a:r>
            <a:r>
              <a:rPr lang="en-US" altLang="ko-KR" sz="1200" dirty="0"/>
              <a:t>OFF) </a:t>
            </a:r>
            <a:r>
              <a:rPr lang="ko-KR" altLang="en-US" sz="1200" dirty="0"/>
              <a:t>상태에서 전원 버튼을 </a:t>
            </a:r>
            <a:r>
              <a:rPr lang="en-US" altLang="ko-KR" sz="1200" dirty="0"/>
              <a:t>5</a:t>
            </a:r>
            <a:r>
              <a:rPr lang="ko-KR" altLang="en-US" sz="1200" dirty="0"/>
              <a:t>초 이상 눌러 진입하여 조작합니다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grpSp>
        <p:nvGrpSpPr>
          <p:cNvPr id="2" name="그룹 1"/>
          <p:cNvGrpSpPr/>
          <p:nvPr/>
        </p:nvGrpSpPr>
        <p:grpSpPr>
          <a:xfrm>
            <a:off x="6592716" y="2865548"/>
            <a:ext cx="4697580" cy="1613323"/>
            <a:chOff x="484003" y="4580964"/>
            <a:chExt cx="2885856" cy="991110"/>
          </a:xfrm>
        </p:grpSpPr>
        <p:sp>
          <p:nvSpPr>
            <p:cNvPr id="48" name="TextBox 47"/>
            <p:cNvSpPr txBox="1"/>
            <p:nvPr/>
          </p:nvSpPr>
          <p:spPr>
            <a:xfrm>
              <a:off x="484003" y="4947641"/>
              <a:ext cx="656054" cy="2457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예약 사용 여부 및</a:t>
              </a:r>
              <a:endParaRPr lang="en-US" altLang="ko-KR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잔여시간</a:t>
              </a: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2362864" y="4580964"/>
              <a:ext cx="1006995" cy="991110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8" name="직선 연결선 57"/>
            <p:cNvCxnSpPr/>
            <p:nvPr/>
          </p:nvCxnSpPr>
          <p:spPr>
            <a:xfrm flipH="1">
              <a:off x="1140836" y="5022503"/>
              <a:ext cx="1222028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직사각형 19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 관리자모드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41691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77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836" y="1878770"/>
            <a:ext cx="2112268" cy="4416561"/>
          </a:xfrm>
          <a:prstGeom prst="rect">
            <a:avLst/>
          </a:prstGeom>
        </p:spPr>
      </p:pic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3877A2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89674" y="1710271"/>
            <a:ext cx="4168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E6286"/>
                </a:solidFill>
              </a:rPr>
              <a:t>필터 설정 및 결로방지기능 사용 여부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13965" y="2079603"/>
            <a:ext cx="46087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메뉴버튼을 </a:t>
            </a:r>
            <a:r>
              <a:rPr lang="en-US" altLang="ko-KR" sz="1200" dirty="0"/>
              <a:t>5</a:t>
            </a:r>
            <a:r>
              <a:rPr lang="ko-KR" altLang="en-US" sz="1200" dirty="0" err="1"/>
              <a:t>초이상</a:t>
            </a:r>
            <a:r>
              <a:rPr lang="ko-KR" altLang="en-US" sz="1200" dirty="0"/>
              <a:t> 눌러 </a:t>
            </a:r>
            <a:r>
              <a:rPr lang="ko-KR" altLang="en-US" sz="1200" dirty="0" err="1"/>
              <a:t>진입가능합니다</a:t>
            </a:r>
            <a:r>
              <a:rPr lang="en-US" altLang="ko-KR" sz="1200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200" dirty="0"/>
              <a:t>필터 수명시간</a:t>
            </a:r>
            <a:r>
              <a:rPr lang="en-US" altLang="ko-KR" sz="1200" dirty="0"/>
              <a:t> </a:t>
            </a:r>
            <a:r>
              <a:rPr lang="ko-KR" altLang="en-US" sz="1200" dirty="0"/>
              <a:t>설정</a:t>
            </a:r>
            <a:r>
              <a:rPr lang="en-US" altLang="ko-KR" sz="1200" dirty="0"/>
              <a:t>(1000~9000</a:t>
            </a:r>
            <a:r>
              <a:rPr lang="ko-KR" altLang="en-US" sz="1200" dirty="0"/>
              <a:t>시간</a:t>
            </a:r>
            <a:r>
              <a:rPr lang="en-US" altLang="ko-KR" sz="1200" dirty="0"/>
              <a:t>,1000</a:t>
            </a:r>
            <a:r>
              <a:rPr lang="ko-KR" altLang="en-US" sz="1200" dirty="0"/>
              <a:t>시간 단위 설정가능</a:t>
            </a:r>
            <a:r>
              <a:rPr lang="en-US" altLang="ko-KR" sz="1200" dirty="0"/>
              <a:t>),</a:t>
            </a:r>
          </a:p>
          <a:p>
            <a:pPr>
              <a:lnSpc>
                <a:spcPct val="150000"/>
              </a:lnSpc>
            </a:pPr>
            <a:r>
              <a:rPr lang="ko-KR" altLang="en-US" sz="1200" dirty="0"/>
              <a:t>결로방지 사용기능을 설정할 수 있습니다</a:t>
            </a:r>
            <a:r>
              <a:rPr lang="en-US" altLang="ko-KR" sz="1200" dirty="0"/>
              <a:t>.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8047328" y="4814195"/>
            <a:ext cx="2976284" cy="499532"/>
            <a:chOff x="997023" y="4151118"/>
            <a:chExt cx="1828415" cy="306877"/>
          </a:xfrm>
        </p:grpSpPr>
        <p:sp>
          <p:nvSpPr>
            <p:cNvPr id="50" name="직사각형 49"/>
            <p:cNvSpPr/>
            <p:nvPr/>
          </p:nvSpPr>
          <p:spPr>
            <a:xfrm>
              <a:off x="2533413" y="4151118"/>
              <a:ext cx="292025" cy="306877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7" name="직선 연결선 56"/>
            <p:cNvCxnSpPr/>
            <p:nvPr/>
          </p:nvCxnSpPr>
          <p:spPr>
            <a:xfrm flipH="1" flipV="1">
              <a:off x="1618735" y="4277296"/>
              <a:ext cx="914678" cy="6177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997023" y="4206680"/>
              <a:ext cx="621711" cy="1512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초 이상 터치</a:t>
              </a:r>
              <a:endParaRPr lang="en-US" altLang="ko-KR" sz="10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 관리자모드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102874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77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3877A2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89680" y="1710271"/>
            <a:ext cx="4168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E6286"/>
                </a:solidFill>
              </a:rPr>
              <a:t>필터 </a:t>
            </a:r>
            <a:r>
              <a:rPr lang="ko-KR" altLang="en-US" b="1" dirty="0" err="1">
                <a:solidFill>
                  <a:srgbClr val="2E6286"/>
                </a:solidFill>
              </a:rPr>
              <a:t>리셋</a:t>
            </a:r>
            <a:r>
              <a:rPr lang="ko-KR" altLang="en-US" b="1" dirty="0">
                <a:solidFill>
                  <a:srgbClr val="2E6286"/>
                </a:solidFill>
              </a:rPr>
              <a:t> 및 잔여시간 사용 여부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13971" y="2079603"/>
            <a:ext cx="47803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필터 </a:t>
            </a:r>
            <a:r>
              <a:rPr lang="ko-KR" altLang="en-US" sz="1200" dirty="0" err="1"/>
              <a:t>리셋</a:t>
            </a:r>
            <a:r>
              <a:rPr lang="ko-KR" altLang="en-US" sz="1200" dirty="0"/>
              <a:t> 및 필터 잔여시간 사용여부는 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en-US" sz="1200" dirty="0"/>
              <a:t>선택버튼을 </a:t>
            </a:r>
            <a:r>
              <a:rPr lang="en-US" altLang="ko-KR" sz="1200" dirty="0"/>
              <a:t>5</a:t>
            </a:r>
            <a:r>
              <a:rPr lang="ko-KR" altLang="en-US" sz="1200" dirty="0"/>
              <a:t>초 이상 눌러 진입가능하며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en-US" sz="1200" dirty="0" err="1"/>
              <a:t>리셋</a:t>
            </a:r>
            <a:r>
              <a:rPr lang="ko-KR" altLang="en-US" sz="1200" dirty="0"/>
              <a:t> 및 가동 시 뜨는 잔여시간 사용여부를 설정할 수 있습니다</a:t>
            </a:r>
            <a:r>
              <a:rPr lang="en-US" altLang="ko-KR" sz="1200" dirty="0"/>
              <a:t>.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 관리자모드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836" y="1878769"/>
            <a:ext cx="2112268" cy="4416561"/>
          </a:xfrm>
          <a:prstGeom prst="rect">
            <a:avLst/>
          </a:prstGeom>
        </p:spPr>
      </p:pic>
      <p:grpSp>
        <p:nvGrpSpPr>
          <p:cNvPr id="4" name="그룹 3"/>
          <p:cNvGrpSpPr/>
          <p:nvPr/>
        </p:nvGrpSpPr>
        <p:grpSpPr>
          <a:xfrm>
            <a:off x="7643290" y="5438858"/>
            <a:ext cx="3433631" cy="578221"/>
            <a:chOff x="7643290" y="5438858"/>
            <a:chExt cx="3433631" cy="578221"/>
          </a:xfrm>
        </p:grpSpPr>
        <p:sp>
          <p:nvSpPr>
            <p:cNvPr id="48" name="TextBox 47"/>
            <p:cNvSpPr txBox="1"/>
            <p:nvPr/>
          </p:nvSpPr>
          <p:spPr>
            <a:xfrm>
              <a:off x="7643290" y="5642962"/>
              <a:ext cx="97012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000" dirty="0"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초 이상 터치</a:t>
              </a: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10546297" y="5438858"/>
              <a:ext cx="530624" cy="578221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8" name="직선 연결선 57"/>
            <p:cNvCxnSpPr/>
            <p:nvPr/>
          </p:nvCxnSpPr>
          <p:spPr>
            <a:xfrm flipH="1">
              <a:off x="8631734" y="5764310"/>
              <a:ext cx="1914563" cy="0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424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77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108" y="1875380"/>
            <a:ext cx="2112268" cy="4416561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898" y="1875380"/>
            <a:ext cx="2112268" cy="4416561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5797" y="1875380"/>
            <a:ext cx="2112268" cy="4416561"/>
          </a:xfrm>
          <a:prstGeom prst="rect">
            <a:avLst/>
          </a:prstGeom>
        </p:spPr>
      </p:pic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3877A2"/>
          </a:solidFill>
          <a:ln>
            <a:solidFill>
              <a:srgbClr val="3877A2"/>
            </a:solidFill>
          </a:ln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 관리자모드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89679" y="1710271"/>
            <a:ext cx="2632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E6286"/>
                </a:solidFill>
              </a:rPr>
              <a:t>필터 </a:t>
            </a:r>
            <a:r>
              <a:rPr lang="ko-KR" altLang="en-US" b="1" dirty="0" err="1">
                <a:solidFill>
                  <a:srgbClr val="2E6286"/>
                </a:solidFill>
              </a:rPr>
              <a:t>리셋</a:t>
            </a:r>
            <a:r>
              <a:rPr lang="ko-KR" altLang="en-US" b="1" dirty="0">
                <a:solidFill>
                  <a:srgbClr val="2E6286"/>
                </a:solidFill>
              </a:rPr>
              <a:t> 시 화면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13971" y="2079603"/>
            <a:ext cx="3561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필터 </a:t>
            </a:r>
            <a:r>
              <a:rPr lang="ko-KR" altLang="en-US" sz="1200" dirty="0" err="1"/>
              <a:t>리셋</a:t>
            </a:r>
            <a:r>
              <a:rPr lang="ko-KR" altLang="en-US" sz="1200" dirty="0"/>
              <a:t> 사용 시 나타나며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1,2</a:t>
            </a:r>
            <a:r>
              <a:rPr lang="ko-KR" altLang="en-US" sz="1200" dirty="0"/>
              <a:t>번 순으로 문구가 변경되며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en-US" sz="1200" dirty="0" err="1"/>
              <a:t>필터리셋이</a:t>
            </a:r>
            <a:r>
              <a:rPr lang="ko-KR" altLang="en-US" sz="1200" dirty="0"/>
              <a:t> </a:t>
            </a:r>
            <a:r>
              <a:rPr lang="ko-KR" altLang="en-US" sz="1200" dirty="0" err="1"/>
              <a:t>완료시</a:t>
            </a:r>
            <a:r>
              <a:rPr lang="ko-KR" altLang="en-US" sz="1200" dirty="0"/>
              <a:t> 완료문구가 뜨며 사라집니다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grpSp>
        <p:nvGrpSpPr>
          <p:cNvPr id="3" name="그룹 2"/>
          <p:cNvGrpSpPr/>
          <p:nvPr/>
        </p:nvGrpSpPr>
        <p:grpSpPr>
          <a:xfrm>
            <a:off x="4466213" y="3323665"/>
            <a:ext cx="6544086" cy="905435"/>
            <a:chOff x="4466213" y="3323665"/>
            <a:chExt cx="6544086" cy="905435"/>
          </a:xfrm>
        </p:grpSpPr>
        <p:sp>
          <p:nvSpPr>
            <p:cNvPr id="50" name="직사각형 49"/>
            <p:cNvSpPr/>
            <p:nvPr/>
          </p:nvSpPr>
          <p:spPr>
            <a:xfrm>
              <a:off x="4857031" y="3756453"/>
              <a:ext cx="1253792" cy="402136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9947274" y="3494508"/>
              <a:ext cx="1063025" cy="432514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7372055" y="3718092"/>
              <a:ext cx="1236134" cy="511008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6" name="그룹 25"/>
            <p:cNvGrpSpPr/>
            <p:nvPr/>
          </p:nvGrpSpPr>
          <p:grpSpPr>
            <a:xfrm>
              <a:off x="4466213" y="3365808"/>
              <a:ext cx="389086" cy="389086"/>
              <a:chOff x="1073150" y="1506390"/>
              <a:chExt cx="389086" cy="389086"/>
            </a:xfrm>
            <a:solidFill>
              <a:srgbClr val="C00000"/>
            </a:solidFill>
          </p:grpSpPr>
          <p:sp>
            <p:nvSpPr>
              <p:cNvPr id="27" name="눈물 방울 26"/>
              <p:cNvSpPr/>
              <p:nvPr/>
            </p:nvSpPr>
            <p:spPr>
              <a:xfrm rot="5400000">
                <a:off x="1073150" y="1506390"/>
                <a:ext cx="389086" cy="389086"/>
              </a:xfrm>
              <a:prstGeom prst="teardrop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117434" y="1522967"/>
                <a:ext cx="26241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b="1" kern="0" dirty="0">
                    <a:solidFill>
                      <a:prstClr val="white"/>
                    </a:solidFill>
                  </a:rPr>
                  <a:t>1</a:t>
                </a:r>
                <a:endParaRPr lang="ko-KR" altLang="en-US" sz="1400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9" name="그룹 28"/>
            <p:cNvGrpSpPr/>
            <p:nvPr/>
          </p:nvGrpSpPr>
          <p:grpSpPr>
            <a:xfrm>
              <a:off x="6979338" y="3323665"/>
              <a:ext cx="389086" cy="389086"/>
              <a:chOff x="1073150" y="1506390"/>
              <a:chExt cx="389086" cy="389086"/>
            </a:xfrm>
            <a:solidFill>
              <a:srgbClr val="C00000"/>
            </a:solidFill>
          </p:grpSpPr>
          <p:sp>
            <p:nvSpPr>
              <p:cNvPr id="30" name="눈물 방울 29"/>
              <p:cNvSpPr/>
              <p:nvPr/>
            </p:nvSpPr>
            <p:spPr>
              <a:xfrm rot="5400000">
                <a:off x="1073150" y="1506390"/>
                <a:ext cx="389086" cy="389086"/>
              </a:xfrm>
              <a:prstGeom prst="teardrop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직사각형 30"/>
              <p:cNvSpPr/>
              <p:nvPr/>
            </p:nvSpPr>
            <p:spPr>
              <a:xfrm>
                <a:off x="1117434" y="1522967"/>
                <a:ext cx="26241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b="1" kern="0" dirty="0">
                    <a:solidFill>
                      <a:prstClr val="white"/>
                    </a:solidFill>
                  </a:rPr>
                  <a:t>2</a:t>
                </a:r>
                <a:endParaRPr lang="ko-KR" altLang="en-US" sz="1400" dirty="0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528431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77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836" y="1878769"/>
            <a:ext cx="2112268" cy="4416561"/>
          </a:xfrm>
          <a:prstGeom prst="rect">
            <a:avLst/>
          </a:prstGeom>
        </p:spPr>
      </p:pic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3877A2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98555" y="1710271"/>
            <a:ext cx="3846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E6286"/>
                </a:solidFill>
              </a:rPr>
              <a:t>설정 확인 문구</a:t>
            </a:r>
            <a:r>
              <a:rPr lang="en-US" altLang="ko-KR" b="1" dirty="0">
                <a:solidFill>
                  <a:srgbClr val="2E6286"/>
                </a:solidFill>
              </a:rPr>
              <a:t>(</a:t>
            </a:r>
            <a:r>
              <a:rPr lang="ko-KR" altLang="en-US" b="1" dirty="0">
                <a:solidFill>
                  <a:srgbClr val="2E6286"/>
                </a:solidFill>
              </a:rPr>
              <a:t>관리자모드</a:t>
            </a:r>
            <a:r>
              <a:rPr lang="en-US" altLang="ko-KR" b="1" dirty="0">
                <a:solidFill>
                  <a:srgbClr val="2E6286"/>
                </a:solidFill>
              </a:rPr>
              <a:t>)</a:t>
            </a:r>
            <a:endParaRPr lang="ko-KR" altLang="en-US" b="1" dirty="0">
              <a:solidFill>
                <a:srgbClr val="2E6286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13968" y="2079603"/>
            <a:ext cx="4168873" cy="610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모든 </a:t>
            </a:r>
            <a:r>
              <a:rPr lang="ko-KR" altLang="en-US" sz="1200" b="1" u="sng" dirty="0">
                <a:solidFill>
                  <a:srgbClr val="FF0000"/>
                </a:solidFill>
              </a:rPr>
              <a:t>관리자 모드 설정 시</a:t>
            </a:r>
            <a:r>
              <a:rPr lang="ko-KR" altLang="en-US" sz="1200" u="sng" dirty="0">
                <a:solidFill>
                  <a:srgbClr val="FF0000"/>
                </a:solidFill>
              </a:rPr>
              <a:t> </a:t>
            </a:r>
            <a:r>
              <a:rPr lang="ko-KR" altLang="en-US" sz="1200" dirty="0"/>
              <a:t>설정확인 문구가 뜨며 메뉴버튼으로 조절 후 선택버튼을 눌러 저장합니다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20" name="직사각형 19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 관리자모드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9651122" y="2857389"/>
            <a:ext cx="1639181" cy="1071452"/>
          </a:xfrm>
          <a:prstGeom prst="rect">
            <a:avLst/>
          </a:prstGeom>
          <a:noFill/>
          <a:ln w="9525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70003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5E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162661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2C5E80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89283" y="1329283"/>
            <a:ext cx="2632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E6286"/>
                </a:solidFill>
              </a:rPr>
              <a:t>미세먼지 </a:t>
            </a:r>
            <a:r>
              <a:rPr lang="ko-KR" altLang="en-US" b="1" dirty="0" err="1">
                <a:solidFill>
                  <a:srgbClr val="2E6286"/>
                </a:solidFill>
              </a:rPr>
              <a:t>수치별</a:t>
            </a:r>
            <a:r>
              <a:rPr lang="ko-KR" altLang="en-US" b="1" dirty="0">
                <a:solidFill>
                  <a:srgbClr val="2E6286"/>
                </a:solidFill>
              </a:rPr>
              <a:t> 변화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 </a:t>
            </a:r>
            <a:r>
              <a:rPr lang="ko-KR" altLang="en-US" sz="2400" kern="0" dirty="0" err="1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모드별</a:t>
            </a: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변화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13575" y="1803400"/>
            <a:ext cx="5436637" cy="610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미세먼지 수치에 따라 원형 빛의 색상이 변경됩니다</a:t>
            </a:r>
            <a:r>
              <a:rPr lang="en-US" altLang="ko-KR" sz="1200" dirty="0"/>
              <a:t>. (</a:t>
            </a:r>
            <a:r>
              <a:rPr lang="ko-KR" altLang="en-US" sz="1200" dirty="0"/>
              <a:t>수치도 같이 변경</a:t>
            </a:r>
            <a:r>
              <a:rPr lang="en-US" altLang="ko-KR" sz="1200" dirty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200" dirty="0"/>
              <a:t>이산화탄소의 농도는 원형 빛의 색상과는 무관합니다</a:t>
            </a:r>
            <a:r>
              <a:rPr lang="en-US" altLang="ko-KR" sz="1200" dirty="0"/>
              <a:t>.(</a:t>
            </a:r>
            <a:r>
              <a:rPr lang="ko-KR" altLang="en-US" sz="1200" dirty="0"/>
              <a:t>수치만 색상변경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" name="TextBox 1"/>
          <p:cNvSpPr txBox="1"/>
          <p:nvPr/>
        </p:nvSpPr>
        <p:spPr>
          <a:xfrm>
            <a:off x="2395815" y="6405926"/>
            <a:ext cx="12906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미세먼지 좋음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73062" y="6405926"/>
            <a:ext cx="12852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미세먼지 보통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07615" y="6379228"/>
            <a:ext cx="13881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미세먼지 나쁨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712221" y="6385798"/>
            <a:ext cx="1544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미세먼지 </a:t>
            </a:r>
            <a:r>
              <a:rPr lang="ko-KR" altLang="en-US" sz="120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매우나쁨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aphicFrame>
        <p:nvGraphicFramePr>
          <p:cNvPr id="38" name="표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255847"/>
              </p:ext>
            </p:extLst>
          </p:nvPr>
        </p:nvGraphicFramePr>
        <p:xfrm>
          <a:off x="6720839" y="1371342"/>
          <a:ext cx="4774540" cy="98603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9549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49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49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4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49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0695"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9581" marR="79581" marT="39790" marB="397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좋음</a:t>
                      </a:r>
                    </a:p>
                  </a:txBody>
                  <a:tcPr marL="79581" marR="79581" marT="39790" marB="39790">
                    <a:solidFill>
                      <a:srgbClr val="63B9C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보통</a:t>
                      </a:r>
                    </a:p>
                  </a:txBody>
                  <a:tcPr marL="79581" marR="79581" marT="39790" marB="39790">
                    <a:solidFill>
                      <a:srgbClr val="14943B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나쁨</a:t>
                      </a:r>
                    </a:p>
                  </a:txBody>
                  <a:tcPr marL="79581" marR="79581" marT="39790" marB="39790">
                    <a:solidFill>
                      <a:srgbClr val="DE663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매우나쁨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9581" marR="79581" marT="39790" marB="39790">
                    <a:solidFill>
                      <a:srgbClr val="C02A2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66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미세먼지 수치</a:t>
                      </a:r>
                    </a:p>
                  </a:txBody>
                  <a:tcPr marL="79581" marR="79581" marT="39790" marB="397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0~15</a:t>
                      </a:r>
                      <a:endParaRPr lang="ko-KR" altLang="en-US" sz="1000" dirty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9581" marR="79581" marT="39790" marB="397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15~35</a:t>
                      </a:r>
                      <a:endParaRPr lang="ko-KR" altLang="en-US" sz="1000" dirty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9581" marR="79581" marT="39790" marB="397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35~75</a:t>
                      </a:r>
                      <a:endParaRPr lang="ko-KR" altLang="en-US" sz="1000" dirty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9581" marR="79581" marT="39790" marB="397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75~</a:t>
                      </a:r>
                      <a:endParaRPr lang="ko-KR" altLang="en-US" sz="1000" dirty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9581" marR="79581" marT="39790" marB="397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66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CO2</a:t>
                      </a:r>
                      <a:r>
                        <a:rPr lang="en-US" altLang="ko-KR" sz="1000" baseline="0" dirty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</a:t>
                      </a:r>
                      <a:r>
                        <a:rPr lang="ko-KR" altLang="en-US" sz="1000" baseline="0" dirty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수치</a:t>
                      </a:r>
                      <a:endParaRPr lang="ko-KR" altLang="en-US" sz="1000" dirty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9581" marR="79581" marT="39790" marB="397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0~700</a:t>
                      </a:r>
                      <a:endParaRPr lang="ko-KR" altLang="en-US" sz="1000" dirty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9581" marR="79581" marT="39790" marB="397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700~1000</a:t>
                      </a:r>
                      <a:endParaRPr lang="ko-KR" altLang="en-US" sz="1000" dirty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9581" marR="79581" marT="39790" marB="397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1000~1500</a:t>
                      </a:r>
                      <a:endParaRPr lang="ko-KR" altLang="en-US" sz="1000" dirty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9581" marR="79581" marT="39790" marB="397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1500~</a:t>
                      </a:r>
                      <a:endParaRPr lang="ko-KR" altLang="en-US" sz="1000" dirty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9581" marR="79581" marT="39790" marB="397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994"/>
          <a:stretch/>
        </p:blipFill>
        <p:spPr>
          <a:xfrm>
            <a:off x="1953745" y="3177852"/>
            <a:ext cx="2112268" cy="304769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09"/>
          <a:stretch/>
        </p:blipFill>
        <p:spPr>
          <a:xfrm>
            <a:off x="4443006" y="3177852"/>
            <a:ext cx="2112268" cy="3055857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09"/>
          <a:stretch/>
        </p:blipFill>
        <p:spPr>
          <a:xfrm>
            <a:off x="6931620" y="3177852"/>
            <a:ext cx="2112268" cy="3055857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0810"/>
          <a:stretch/>
        </p:blipFill>
        <p:spPr>
          <a:xfrm>
            <a:off x="9414659" y="3177852"/>
            <a:ext cx="2112268" cy="3055858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2152189" y="3639879"/>
            <a:ext cx="9188004" cy="2218274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82057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5E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5696" y="1875379"/>
            <a:ext cx="2112268" cy="4416561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988" y="1875378"/>
            <a:ext cx="2112268" cy="4416561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280" y="1875378"/>
            <a:ext cx="2112268" cy="4416561"/>
          </a:xfrm>
          <a:prstGeom prst="rect">
            <a:avLst/>
          </a:prstGeom>
        </p:spPr>
      </p:pic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2C5E80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98162" y="1329283"/>
            <a:ext cx="2632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>
                <a:solidFill>
                  <a:srgbClr val="2E6286"/>
                </a:solidFill>
              </a:rPr>
              <a:t>풍량별</a:t>
            </a:r>
            <a:r>
              <a:rPr lang="ko-KR" altLang="en-US" b="1" dirty="0">
                <a:solidFill>
                  <a:srgbClr val="2E6286"/>
                </a:solidFill>
              </a:rPr>
              <a:t> 변화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 </a:t>
            </a:r>
            <a:r>
              <a:rPr lang="ko-KR" altLang="en-US" sz="2400" kern="0" dirty="0" err="1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모드별</a:t>
            </a: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변화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04697" y="1803400"/>
            <a:ext cx="4168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err="1"/>
              <a:t>풍량</a:t>
            </a:r>
            <a:r>
              <a:rPr lang="ko-KR" altLang="en-US" sz="1200" dirty="0"/>
              <a:t> 별 세기 아이콘이 변경됩니다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37" name="TextBox 36"/>
          <p:cNvSpPr txBox="1"/>
          <p:nvPr/>
        </p:nvSpPr>
        <p:spPr>
          <a:xfrm>
            <a:off x="4865255" y="6400733"/>
            <a:ext cx="12906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풍량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약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372380" y="6400733"/>
            <a:ext cx="12852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풍량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중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785673" y="6389691"/>
            <a:ext cx="13881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풍량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강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623818" y="2460338"/>
            <a:ext cx="6740868" cy="978338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844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5E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2C5E80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99351" y="1329283"/>
            <a:ext cx="2632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E6286"/>
                </a:solidFill>
              </a:rPr>
              <a:t>필터 </a:t>
            </a:r>
            <a:r>
              <a:rPr lang="ko-KR" altLang="en-US" b="1" dirty="0" err="1">
                <a:solidFill>
                  <a:srgbClr val="2E6286"/>
                </a:solidFill>
              </a:rPr>
              <a:t>잔여시간별</a:t>
            </a:r>
            <a:r>
              <a:rPr lang="ko-KR" altLang="en-US" b="1" dirty="0">
                <a:solidFill>
                  <a:srgbClr val="2E6286"/>
                </a:solidFill>
              </a:rPr>
              <a:t> 변화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 </a:t>
            </a:r>
            <a:r>
              <a:rPr lang="ko-KR" altLang="en-US" sz="2400" kern="0" dirty="0" err="1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모드별</a:t>
            </a: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변화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14765" y="1803400"/>
            <a:ext cx="4168873" cy="333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잔여시간에 따라 아이콘의 길이 및 색이 변합니다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37" name="TextBox 36"/>
          <p:cNvSpPr txBox="1"/>
          <p:nvPr/>
        </p:nvSpPr>
        <p:spPr>
          <a:xfrm>
            <a:off x="4530980" y="6399153"/>
            <a:ext cx="19410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잔여시간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50~100%]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086599" y="6408897"/>
            <a:ext cx="17695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잔여시간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20~50%]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799272" y="6397855"/>
            <a:ext cx="13881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[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잔여시간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0~20%]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182" y="1873775"/>
            <a:ext cx="2112268" cy="4416561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988" y="1873776"/>
            <a:ext cx="2112268" cy="4416561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598" y="1875378"/>
            <a:ext cx="2112268" cy="4416561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4623818" y="2460338"/>
            <a:ext cx="6740868" cy="171977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90270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5E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prstClr val="white"/>
                </a:solidFill>
              </a:rPr>
              <a:t>   </a:t>
            </a: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947" y="2192164"/>
            <a:ext cx="10021875" cy="4380785"/>
          </a:xfrm>
          <a:prstGeom prst="rect">
            <a:avLst/>
          </a:prstGeom>
        </p:spPr>
      </p:pic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2C5E80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89286" y="1329283"/>
            <a:ext cx="2632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>
                <a:solidFill>
                  <a:srgbClr val="2E6286"/>
                </a:solidFill>
              </a:rPr>
              <a:t>예약시간별</a:t>
            </a:r>
            <a:r>
              <a:rPr lang="ko-KR" altLang="en-US" b="1" dirty="0">
                <a:solidFill>
                  <a:srgbClr val="2E6286"/>
                </a:solidFill>
              </a:rPr>
              <a:t> 변화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환기장치 스위치 </a:t>
            </a:r>
            <a:r>
              <a:rPr lang="ko-KR" altLang="en-US" sz="2400" kern="0" dirty="0" err="1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모드별</a:t>
            </a: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변화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13578" y="1803400"/>
            <a:ext cx="4168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예약시간 설정에 따라 아이콘이 변경됩니다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16" name="직사각형 15"/>
          <p:cNvSpPr/>
          <p:nvPr/>
        </p:nvSpPr>
        <p:spPr>
          <a:xfrm>
            <a:off x="1431929" y="3214454"/>
            <a:ext cx="10171185" cy="858177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1424531" y="5604031"/>
            <a:ext cx="10171185" cy="858177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91060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37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3074" name="Picture 2" descr="\\Jeongmin-server\정민데이타\2.영업팀\1.매출업체자료\0.대우건설\(0.IOT스마트스위치플러스2 개발\시안작업\200410\사용자설명서\1,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11"/>
          <a:stretch/>
        </p:blipFill>
        <p:spPr bwMode="auto">
          <a:xfrm>
            <a:off x="1322747" y="1015999"/>
            <a:ext cx="4048218" cy="5748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19374B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사용자 설명서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10" name="Picture 2" descr="\\Jeongmin-server\정민데이타\2.영업팀\1.매출업체자료\0.대우건설\(0.IOT스마트스위치플러스2 개발\시안작업\200410\사용자설명서\1,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89"/>
          <a:stretch/>
        </p:blipFill>
        <p:spPr bwMode="auto">
          <a:xfrm>
            <a:off x="6809199" y="1008595"/>
            <a:ext cx="4066288" cy="5748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82388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37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016000"/>
            <a:ext cx="12192000" cy="584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63500" dir="16200000" rotWithShape="0">
              <a:srgbClr val="BEE2F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12290" name="Picture 2" descr="\\Jeongmin-server\정민데이타\2.영업팀\1.매출업체자료\0.대우건설\(0.IOT스마트스위치플러스2 개발\시안작업\200410\사용자설명서\3,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83"/>
          <a:stretch/>
        </p:blipFill>
        <p:spPr bwMode="auto">
          <a:xfrm>
            <a:off x="1313893" y="1015999"/>
            <a:ext cx="4057095" cy="574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직선 연결선 12"/>
          <p:cNvCxnSpPr/>
          <p:nvPr/>
        </p:nvCxnSpPr>
        <p:spPr>
          <a:xfrm>
            <a:off x="3681413" y="219269"/>
            <a:ext cx="4932000" cy="0"/>
          </a:xfrm>
          <a:prstGeom prst="line">
            <a:avLst/>
          </a:prstGeom>
          <a:ln>
            <a:solidFill>
              <a:srgbClr val="BEE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217845" y="79543"/>
            <a:ext cx="1829347" cy="338554"/>
          </a:xfrm>
          <a:prstGeom prst="rect">
            <a:avLst/>
          </a:prstGeom>
          <a:solidFill>
            <a:srgbClr val="19374B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스마트스위치플러스</a:t>
            </a:r>
            <a:endParaRPr lang="en-US" altLang="ko-KR" sz="1600" kern="0" dirty="0">
              <a:solidFill>
                <a:srgbClr val="BEE2F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681413" y="333543"/>
            <a:ext cx="493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2400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사용자 설명서</a:t>
            </a:r>
            <a:endParaRPr lang="en-US" altLang="ko-KR" sz="2400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10" name="Picture 2" descr="\\Jeongmin-server\정민데이타\2.영업팀\1.매출업체자료\0.대우건설\(0.IOT스마트스위치플러스2 개발\시안작업\200410\사용자설명서\3,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99"/>
          <a:stretch/>
        </p:blipFill>
        <p:spPr bwMode="auto">
          <a:xfrm>
            <a:off x="6809176" y="1017473"/>
            <a:ext cx="4072002" cy="574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1488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408235" y="2822446"/>
            <a:ext cx="5443157" cy="1477958"/>
          </a:xfrm>
          <a:prstGeom prst="rect">
            <a:avLst/>
          </a:prstGeom>
          <a:noFill/>
          <a:ln>
            <a:solidFill>
              <a:srgbClr val="BEE2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r>
              <a:rPr lang="ko-KR" altLang="en-US" sz="3600" b="1" kern="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감사합니다</a:t>
            </a:r>
            <a:endParaRPr lang="en-US" altLang="ko-KR" sz="3600" b="1" kern="0" dirty="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490184" y="2700315"/>
            <a:ext cx="1260281" cy="338554"/>
          </a:xfrm>
          <a:prstGeom prst="rect">
            <a:avLst/>
          </a:prstGeom>
          <a:solidFill>
            <a:srgbClr val="5C9BC7"/>
          </a:solidFill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en-US" altLang="ko-KR" sz="1600" kern="0" dirty="0">
                <a:solidFill>
                  <a:srgbClr val="BEE2F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JEONG MIN</a:t>
            </a:r>
          </a:p>
        </p:txBody>
      </p:sp>
    </p:spTree>
    <p:extLst>
      <p:ext uri="{BB962C8B-B14F-4D97-AF65-F5344CB8AC3E}">
        <p14:creationId xmlns:p14="http://schemas.microsoft.com/office/powerpoint/2010/main" val="423539844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dist="63500" dir="16200000" rotWithShape="0">
            <a:srgbClr val="BEE2FC"/>
          </a:outerShdw>
        </a:effectLst>
      </a:spPr>
      <a:bodyPr rtlCol="0" anchor="ctr"/>
      <a:lstStyle>
        <a:defPPr algn="ctr">
          <a:defRPr dirty="0" smtClean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1134</TotalTime>
  <Words>877</Words>
  <Application>Microsoft Office PowerPoint</Application>
  <PresentationFormat>와이드스크린</PresentationFormat>
  <Paragraphs>301</Paragraphs>
  <Slides>22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6" baseType="lpstr">
      <vt:lpstr>맑은 고딕</vt:lpstr>
      <vt:lpstr>Arial</vt:lpstr>
      <vt:lpstr>나눔바른고딕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조현석</dc:creator>
  <cp:lastModifiedBy>이웅모</cp:lastModifiedBy>
  <cp:revision>63</cp:revision>
  <cp:lastPrinted>2022-05-10T02:03:11Z</cp:lastPrinted>
  <dcterms:created xsi:type="dcterms:W3CDTF">2020-03-10T04:01:35Z</dcterms:created>
  <dcterms:modified xsi:type="dcterms:W3CDTF">2022-05-10T02:07:54Z</dcterms:modified>
</cp:coreProperties>
</file>