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88" r:id="rId2"/>
    <p:sldId id="307" r:id="rId3"/>
    <p:sldId id="303" r:id="rId4"/>
    <p:sldId id="306" r:id="rId5"/>
    <p:sldId id="304" r:id="rId6"/>
    <p:sldId id="302" r:id="rId7"/>
  </p:sldIdLst>
  <p:sldSz cx="9906000" cy="6858000" type="A4"/>
  <p:notesSz cx="6797675" cy="9926638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20000"/>
    <a:srgbClr val="600000"/>
    <a:srgbClr val="000000"/>
    <a:srgbClr val="0F0F33"/>
    <a:srgbClr val="151547"/>
    <a:srgbClr val="060614"/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D083AE6-46FA-4A59-8FB0-9F97EB10719F}" styleName="밝은 스타일 3 - 강조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7292A2E-F333-43FB-9621-5CBBE7FDCDCB}" styleName="밝은 스타일 2 - 강조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4C1A8A3-306A-4EB7-A6B1-4F7E0EB9C5D6}" styleName="보통 스타일 3 - 강조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18" autoAdjust="0"/>
    <p:restoredTop sz="96074" autoAdjust="0"/>
  </p:normalViewPr>
  <p:slideViewPr>
    <p:cSldViewPr snapToGrid="0">
      <p:cViewPr>
        <p:scale>
          <a:sx n="100" d="100"/>
          <a:sy n="100" d="100"/>
        </p:scale>
        <p:origin x="1656" y="96"/>
      </p:cViewPr>
      <p:guideLst>
        <p:guide orient="horz" pos="2205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81" d="100"/>
          <a:sy n="81" d="100"/>
        </p:scale>
        <p:origin x="-3978" y="-102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45905A84-E2AB-F9E0-9406-DC76B751D43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latinLnBrk="1" hangingPunct="1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441C6345-1666-221C-FFB2-5B1C36BA5E1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latinLnBrk="1" hangingPunct="1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B9D7BCEB-B0A9-4548-9637-1D69956F2AB3}" type="datetimeFigureOut">
              <a:rPr lang="ko-KR" altLang="en-US"/>
              <a:pPr>
                <a:defRPr/>
              </a:pPr>
              <a:t>2024-03-20</a:t>
            </a:fld>
            <a:endParaRPr lang="ko-KR" altLang="en-US"/>
          </a:p>
        </p:txBody>
      </p:sp>
      <p:sp>
        <p:nvSpPr>
          <p:cNvPr id="4" name="슬라이드 이미지 개체 틀 3">
            <a:extLst>
              <a:ext uri="{FF2B5EF4-FFF2-40B4-BE49-F238E27FC236}">
                <a16:creationId xmlns:a16="http://schemas.microsoft.com/office/drawing/2014/main" id="{6424395C-D332-07BA-DD43-81631047A40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711200" y="744538"/>
            <a:ext cx="537527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>
            <a:extLst>
              <a:ext uri="{FF2B5EF4-FFF2-40B4-BE49-F238E27FC236}">
                <a16:creationId xmlns:a16="http://schemas.microsoft.com/office/drawing/2014/main" id="{112715D0-D02B-2292-0825-37F6EF56D2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F0C95EA-CB90-7CED-EA5F-ED3E28E3F797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latinLnBrk="1" hangingPunct="1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B0D07E2-28F5-5154-B525-CC2E594AD6A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latinLnBrk="1" hangingPunct="1">
              <a:defRPr sz="1200" smtClean="0"/>
            </a:lvl1pPr>
          </a:lstStyle>
          <a:p>
            <a:pPr>
              <a:defRPr/>
            </a:pPr>
            <a:fld id="{F0B6CD2B-13A6-4E57-B46A-5E12BC8021C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슬라이드 이미지 개체 틀 1">
            <a:extLst>
              <a:ext uri="{FF2B5EF4-FFF2-40B4-BE49-F238E27FC236}">
                <a16:creationId xmlns:a16="http://schemas.microsoft.com/office/drawing/2014/main" id="{74813A28-CFE1-2227-E208-D8D70CA2344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슬라이드 노트 개체 틀 2">
            <a:extLst>
              <a:ext uri="{FF2B5EF4-FFF2-40B4-BE49-F238E27FC236}">
                <a16:creationId xmlns:a16="http://schemas.microsoft.com/office/drawing/2014/main" id="{05842D7D-418A-6E7E-E6B3-C76AD764AF4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/>
          </a:p>
        </p:txBody>
      </p:sp>
      <p:sp>
        <p:nvSpPr>
          <p:cNvPr id="4100" name="슬라이드 번호 개체 틀 3">
            <a:extLst>
              <a:ext uri="{FF2B5EF4-FFF2-40B4-BE49-F238E27FC236}">
                <a16:creationId xmlns:a16="http://schemas.microsoft.com/office/drawing/2014/main" id="{E19937EB-E8CD-AFE8-54FD-8E719C207D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>
              <a:spcBef>
                <a:spcPct val="0"/>
              </a:spcBef>
            </a:pPr>
            <a:fld id="{D51BAFCB-6887-4D3C-AEFB-112B335F050C}" type="slidenum">
              <a:rPr lang="ko-KR" altLang="en-US">
                <a:latin typeface="굴림" panose="020B0600000101010101" pitchFamily="50" charset="-127"/>
                <a:ea typeface="굴림" panose="020B0600000101010101" pitchFamily="50" charset="-127"/>
              </a:rPr>
              <a:pPr>
                <a:spcBef>
                  <a:spcPct val="0"/>
                </a:spcBef>
              </a:pPr>
              <a:t>1</a:t>
            </a:fld>
            <a:endParaRPr lang="ko-KR" altLang="en-US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E817573-1566-FAD6-BE1E-D5356999B35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7C91126-EDE5-A842-0634-051DA77306B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A016EC4-AD19-8280-F5BE-C3DB1971FCA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00C5CC-AE79-4908-92E1-89C18681E091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301640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6F65D99-B1C4-AA3A-A76E-303D86E766D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BE60DF5-115E-C805-75B3-E72DE45A397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803689D-2DF7-935F-C396-A7D7F5D2FE3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C9EC7-D8F3-426C-AE88-82727E720FF0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171547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169DC11-4B45-121D-C17B-4BA91CE1833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6471496-7D7E-D830-6AE4-4C0A4D84041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75F5FD2-4F9A-B90E-0E65-CE5FD6C58D7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1FD663-BB88-4297-A496-AD274E6F7F6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695552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303CA07-C72D-63C3-7CD0-EAD3AF31E18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17755A1-3839-9B29-C6B1-D29EA7293DC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4CA4F75-8C2E-FB3C-3547-8381A1319C4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0F1078-3022-4D5C-ABF3-3487A00C4AD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7914340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B86F05A-91E3-9AC8-51F5-A89F9CEEB82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60B57694-D82E-6267-E47B-06A695F2E51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346115F3-78B3-1C55-511A-28B82FF74A1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05CB45-FD59-4158-A80C-D8C22950ACB5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71623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BF0D5D67-3F70-DFBC-9D16-0DCFA983FAC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FEF9C1AC-BD0D-DA23-DF2B-49C3065F427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4A637DB3-9CAD-E859-FE89-D104BD6534F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4FE50B-E4D7-44AF-A01C-AEAA4CEF55E4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9017870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A6CE3D97-184B-2AE5-E543-AB3D4F17F10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B17A2223-F280-E4D0-2E38-897AE6F4E78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E99DD5F4-9D47-BACA-1536-3A336A1F3FD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B82516-67A5-4952-BBFA-F8F4DAD87465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901940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6E3A77-3751-8AF3-DB58-D974F3C7F54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DA67EF8-E0EB-AFE8-F909-1FC76FB495B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A8513D9-AB4D-B53B-CA8C-2D5F526F376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CF37E5-4DA0-4CA7-819F-33776B6F38B9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89929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37D665B-F9A5-C791-A5FF-7171D91DF29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EDE6338-6A35-E1C3-F5C4-3BA8AB10068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6098F3E-FB67-9C33-1A58-CEA0B62323C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A95214-BC5E-4053-91E6-685FDE73BC6A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794115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BB5D3DD-01FF-0703-0349-A33B686FA17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4D422A8-EDCB-1814-C97C-A215FF0BE80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53A0E38-B085-EEC3-F1E7-60C1F9712BC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2599B0-0AA4-46AE-A75C-894604C82E7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20304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3E98F5C-5FF4-5310-61E9-5CF69ED1676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7EC6CD5-55DB-CB7C-5E77-3FD0E3D4AA3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971BC1B-E847-D478-115C-171AC4A213C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7C1A63-46DA-41D0-BDDE-0C41EB823C0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6197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5C851C85-26D0-E7F5-B456-C9240BCAEFB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D88691AE-62F0-93DC-2113-A20CE6313FD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6CDDBF86-DF4E-F82C-F487-63F4D0F1B98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latinLnBrk="1" hangingPunct="1">
              <a:spcBef>
                <a:spcPts val="0"/>
              </a:spcBef>
              <a:spcAft>
                <a:spcPts val="0"/>
              </a:spcAft>
              <a:defRPr kumimoji="0" sz="14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87F1324D-3F93-0F95-F5C0-352CF9682550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fontAlgn="auto" latinLnBrk="1" hangingPunct="1">
              <a:spcBef>
                <a:spcPts val="0"/>
              </a:spcBef>
              <a:spcAft>
                <a:spcPts val="0"/>
              </a:spcAft>
              <a:defRPr kumimoji="0" sz="14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7090FD1F-9EE0-F8B3-A732-CDE0B6EB12C8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latinLnBrk="1" hangingPunct="1">
              <a:defRPr kumimoji="0" sz="1400" smtClean="0"/>
            </a:lvl1pPr>
          </a:lstStyle>
          <a:p>
            <a:pPr>
              <a:defRPr/>
            </a:pPr>
            <a:fld id="{9D97507B-C31D-47F7-ABEF-89AF091E4BB1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wmf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86">
            <a:extLst>
              <a:ext uri="{FF2B5EF4-FFF2-40B4-BE49-F238E27FC236}">
                <a16:creationId xmlns:a16="http://schemas.microsoft.com/office/drawing/2014/main" id="{A30A1311-6E6B-5FD2-2F74-FD9FBC3553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78425" y="641350"/>
            <a:ext cx="4384675" cy="595313"/>
          </a:xfrm>
          <a:prstGeom prst="roundRect">
            <a:avLst>
              <a:gd name="adj" fmla="val 8987"/>
            </a:avLst>
          </a:prstGeom>
          <a:noFill/>
          <a:ln w="9525">
            <a:solidFill>
              <a:srgbClr val="6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83969" tIns="41985" rIns="83969" bIns="41985"/>
          <a:lstStyle>
            <a:lvl1pPr marL="314325" indent="-314325"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kumimoji="0"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제품을 안전하고 올바르게 사용하여 위험이나 재산상의 피해를</a:t>
            </a:r>
            <a:r>
              <a:rPr kumimoji="0"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막기 위한</a:t>
            </a:r>
            <a:endParaRPr kumimoji="0" lang="en-US" altLang="ko-KR" sz="9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kumimoji="0"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내용이므로 반드시 지켜 주시기 바랍니다</a:t>
            </a:r>
            <a:r>
              <a:rPr kumimoji="0"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latinLnBrk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kumimoji="0"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위험이나 사고를 막기 위한 </a:t>
            </a:r>
            <a:r>
              <a:rPr kumimoji="0"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kumimoji="0"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경고</a:t>
            </a:r>
            <a:r>
              <a:rPr kumimoji="0"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’</a:t>
            </a:r>
            <a:r>
              <a:rPr kumimoji="0"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와 </a:t>
            </a:r>
            <a:r>
              <a:rPr kumimoji="0"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kumimoji="0"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주의</a:t>
            </a:r>
            <a:r>
              <a:rPr kumimoji="0"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’</a:t>
            </a:r>
            <a:r>
              <a:rPr kumimoji="0"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의미는</a:t>
            </a:r>
            <a:r>
              <a:rPr kumimoji="0"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다음과 같습니다</a:t>
            </a:r>
            <a:r>
              <a:rPr kumimoji="0"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atinLnBrk="0">
              <a:lnSpc>
                <a:spcPct val="120000"/>
              </a:lnSpc>
              <a:spcBef>
                <a:spcPct val="0"/>
              </a:spcBef>
              <a:buFontTx/>
              <a:buNone/>
            </a:pPr>
            <a:endParaRPr kumimoji="0" lang="en-US" altLang="ko-KR" sz="9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8F8734BC-19FB-3E60-D896-90E8B1B81F9C}"/>
              </a:ext>
            </a:extLst>
          </p:cNvPr>
          <p:cNvGrpSpPr/>
          <p:nvPr/>
        </p:nvGrpSpPr>
        <p:grpSpPr>
          <a:xfrm>
            <a:off x="5175250" y="1359693"/>
            <a:ext cx="828675" cy="285750"/>
            <a:chOff x="5175250" y="1300162"/>
            <a:chExt cx="828675" cy="285750"/>
          </a:xfrm>
        </p:grpSpPr>
        <p:pic>
          <p:nvPicPr>
            <p:cNvPr id="3075" name="Picture 11" descr="MCj03463170000[1]">
              <a:extLst>
                <a:ext uri="{FF2B5EF4-FFF2-40B4-BE49-F238E27FC236}">
                  <a16:creationId xmlns:a16="http://schemas.microsoft.com/office/drawing/2014/main" id="{1E423FE8-0932-0812-362A-5C30242F236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75250" y="1311275"/>
              <a:ext cx="304800" cy="263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76" name="AutoShape 86">
              <a:extLst>
                <a:ext uri="{FF2B5EF4-FFF2-40B4-BE49-F238E27FC236}">
                  <a16:creationId xmlns:a16="http://schemas.microsoft.com/office/drawing/2014/main" id="{8EF118AB-4ECD-AD9A-6768-812340348F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07025" y="1300162"/>
              <a:ext cx="596900" cy="285750"/>
            </a:xfrm>
            <a:prstGeom prst="flowChartAlternateProcess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/>
            <a:lstStyle>
              <a:lvl1pPr latinLnBrk="1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1500" b="1">
                  <a:solidFill>
                    <a:srgbClr val="FF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경고</a:t>
              </a:r>
              <a:endParaRPr lang="en-US" altLang="ko-KR" sz="1500" b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3077" name="AutoShape 86">
            <a:extLst>
              <a:ext uri="{FF2B5EF4-FFF2-40B4-BE49-F238E27FC236}">
                <a16:creationId xmlns:a16="http://schemas.microsoft.com/office/drawing/2014/main" id="{9986129E-70FE-E433-43EE-4AFEADF7C6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36089" y="1722438"/>
            <a:ext cx="4618035" cy="309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3969" tIns="41985" rIns="83969" bIns="41985"/>
          <a:lstStyle>
            <a:lvl1pPr marL="314325" indent="-314325"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0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0"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지키지 않을 시 사망하거나 중상을 입을 수 있습니다</a:t>
            </a:r>
            <a:r>
              <a:rPr kumimoji="0"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atinLnBrk="0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kumimoji="0" lang="en-US" altLang="ko-KR" sz="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제품 내부에 고전압이 흐르므로 사용자 임의로 절대 분리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수리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개조하지 마세요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latinLnBrk="0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화재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감전사고의 원인이 됩니다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.)</a:t>
            </a:r>
          </a:p>
          <a:p>
            <a:pPr latinLnBrk="0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가연성 스프레이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인화성 물질 등을 제품 가까운 곳에서 사용하거나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보관하지 마세요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latinLnBrk="0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폭발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화재의 위험이 있습니다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.)</a:t>
            </a:r>
          </a:p>
          <a:p>
            <a:pPr latinLnBrk="0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가스가 샐 때에는 제품을 동작 시키지 마시고 바로 환기를 시키세요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atinLnBrk="0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불꽃을 일으키면 폭발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화재의 위험이 있습니다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.)</a:t>
            </a:r>
          </a:p>
          <a:p>
            <a:pPr latinLnBrk="0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청소할 때 제품에 직접 물을 뿌리지 마세요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제품에 물이 들어가거나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젖지 않도록 하세요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latinLnBrk="0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화재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감전의 원인이 됩니다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.)</a:t>
            </a:r>
          </a:p>
          <a:p>
            <a:pPr latinLnBrk="0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제품에서 타는 냄새가 나거나 연기가 나면 즉시 전원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lang="ko-KR" altLang="en-US" sz="8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분전반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을 차단하고 서비스 센터로 연락</a:t>
            </a:r>
            <a:endParaRPr kumimoji="0" lang="en-US" altLang="ko-KR" sz="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하세요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(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화재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감전의 원인이 될 수 있습니다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.)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kumimoji="0" lang="en-US" altLang="ko-KR" sz="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습기가 많은 장소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화장실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욕실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세탁실 등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에는 설치 하지 마세요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atinLnBrk="0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화재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감전의 원인이 될 수 있습니다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.)</a:t>
            </a:r>
          </a:p>
          <a:p>
            <a:pPr latinLnBrk="0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조리대나 가습기 옆 등 기름이나 수증기가 닿지 않게 설치 해주세요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atinLnBrk="0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화재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감전의 원인이 될 수 있습니다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.)</a:t>
            </a: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050F96F9-9E4E-D402-737E-985B23DC8C3F}"/>
              </a:ext>
            </a:extLst>
          </p:cNvPr>
          <p:cNvGrpSpPr/>
          <p:nvPr/>
        </p:nvGrpSpPr>
        <p:grpSpPr>
          <a:xfrm>
            <a:off x="5205413" y="4918075"/>
            <a:ext cx="942975" cy="285750"/>
            <a:chOff x="5205413" y="4143375"/>
            <a:chExt cx="942975" cy="285750"/>
          </a:xfrm>
        </p:grpSpPr>
        <p:pic>
          <p:nvPicPr>
            <p:cNvPr id="3078" name="Picture 11" descr="MCj03463170000[1]">
              <a:extLst>
                <a:ext uri="{FF2B5EF4-FFF2-40B4-BE49-F238E27FC236}">
                  <a16:creationId xmlns:a16="http://schemas.microsoft.com/office/drawing/2014/main" id="{D5E1EFB4-18F5-A288-04AE-2F9E14767E1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05413" y="4154488"/>
              <a:ext cx="304800" cy="263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79" name="AutoShape 86">
              <a:extLst>
                <a:ext uri="{FF2B5EF4-FFF2-40B4-BE49-F238E27FC236}">
                  <a16:creationId xmlns:a16="http://schemas.microsoft.com/office/drawing/2014/main" id="{911BC12C-F7D9-F254-9288-BE30615309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9888" y="4143375"/>
              <a:ext cx="698500" cy="285750"/>
            </a:xfrm>
            <a:prstGeom prst="flowChartAlternateProcess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/>
            <a:lstStyle>
              <a:lvl1pPr latinLnBrk="1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1500" b="1" dirty="0">
                  <a:solidFill>
                    <a:srgbClr val="FF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주의</a:t>
              </a:r>
              <a:endParaRPr lang="en-US" altLang="ko-KR" sz="15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3080" name="AutoShape 86">
            <a:extLst>
              <a:ext uri="{FF2B5EF4-FFF2-40B4-BE49-F238E27FC236}">
                <a16:creationId xmlns:a16="http://schemas.microsoft.com/office/drawing/2014/main" id="{49F36AC4-8FEA-E088-FD52-417858303A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36089" y="5203825"/>
            <a:ext cx="4618036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3969" tIns="41985" rIns="83969" bIns="41985"/>
          <a:lstStyle>
            <a:lvl1pPr marL="314325" indent="-314325"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0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0"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지키지 않을 시 가벼운 상해나 재산상의 손해를 입을</a:t>
            </a:r>
            <a:r>
              <a:rPr kumimoji="0"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 있습니다</a:t>
            </a:r>
            <a:r>
              <a:rPr kumimoji="0"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atinLnBrk="0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kumimoji="0" lang="en-US" altLang="ko-KR" sz="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청소할 때에는 부드러운 마른 헝겊으로 닦아주세요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(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왁스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8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밴젠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알코올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신나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8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모기약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방향제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</a:p>
          <a:p>
            <a:pPr latinLnBrk="0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윤활제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세정제 등의 화학약품을 사용하지 마세요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.)</a:t>
            </a:r>
          </a:p>
          <a:p>
            <a:pPr latinLnBrk="0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외관을 손상시키거나 표시 사항이 지워질 수 있습니다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.]</a:t>
            </a:r>
          </a:p>
          <a:p>
            <a:pPr latinLnBrk="0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별도 인테리어 공사로 인한 제품하자가 발생할 경우 책임지지 않습니다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latinLnBrk="0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무리한 힘을 가하면 케이스가 파손될 수 있으니 주의 해주세요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손해는 책임지지 않습니다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pic>
        <p:nvPicPr>
          <p:cNvPr id="3084" name="그림 74" descr="무제-1.jpg">
            <a:extLst>
              <a:ext uri="{FF2B5EF4-FFF2-40B4-BE49-F238E27FC236}">
                <a16:creationId xmlns:a16="http://schemas.microsoft.com/office/drawing/2014/main" id="{8A567A49-6877-22A5-F2C3-18FFF321D7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4908550" cy="6076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7" name="Picture 42" descr="D:\140707 스위치 이미지\2014 브로슈어\굳디자인.jpg">
            <a:extLst>
              <a:ext uri="{FF2B5EF4-FFF2-40B4-BE49-F238E27FC236}">
                <a16:creationId xmlns:a16="http://schemas.microsoft.com/office/drawing/2014/main" id="{33733F42-71E2-4BDC-C4E3-EFA5B3B41C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338" y="6248400"/>
            <a:ext cx="363537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8" name="Picture 43" descr="D:\메뉴얼&amp;라벨&amp;플레이트\제품라벨.인증.통신\라벨\SHT-ZLS-2421-4W1_1.bmp">
            <a:extLst>
              <a:ext uri="{FF2B5EF4-FFF2-40B4-BE49-F238E27FC236}">
                <a16:creationId xmlns:a16="http://schemas.microsoft.com/office/drawing/2014/main" id="{1094C386-6D9A-6F0D-2049-46ED3F797A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613" y="6254750"/>
            <a:ext cx="227012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직사각형 67">
            <a:extLst>
              <a:ext uri="{FF2B5EF4-FFF2-40B4-BE49-F238E27FC236}">
                <a16:creationId xmlns:a16="http://schemas.microsoft.com/office/drawing/2014/main" id="{9F54966B-6F5B-A735-307A-39DC3D59B5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876" y="1430338"/>
            <a:ext cx="4532312" cy="584775"/>
          </a:xfrm>
          <a:prstGeom prst="rect">
            <a:avLst/>
          </a:prstGeom>
          <a:ln w="28575">
            <a:solidFill>
              <a:srgbClr val="600000"/>
            </a:solidFill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eaLnBrk="1" latinLnBrk="1" hangingPunct="1">
              <a:defRPr/>
            </a:pPr>
            <a:r>
              <a:rPr lang="ko-KR" altLang="en-US" sz="1600" b="1" dirty="0">
                <a:solidFill>
                  <a:srgbClr val="6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힐스테이트</a:t>
            </a:r>
            <a:endParaRPr lang="en-US" altLang="ko-KR" sz="1600" b="1" dirty="0">
              <a:solidFill>
                <a:srgbClr val="6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eaLnBrk="1" latinLnBrk="1" hangingPunct="1">
              <a:defRPr/>
            </a:pPr>
            <a:r>
              <a:rPr lang="ko-KR" altLang="en-US" sz="1600" b="1" dirty="0">
                <a:solidFill>
                  <a:srgbClr val="6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전자식 스위치 사용 설명서</a:t>
            </a:r>
          </a:p>
        </p:txBody>
      </p:sp>
      <p:sp>
        <p:nvSpPr>
          <p:cNvPr id="3091" name="Line 3">
            <a:extLst>
              <a:ext uri="{FF2B5EF4-FFF2-40B4-BE49-F238E27FC236}">
                <a16:creationId xmlns:a16="http://schemas.microsoft.com/office/drawing/2014/main" id="{710FFB32-B345-30CE-0B25-9B4DF1CE061A}"/>
              </a:ext>
            </a:extLst>
          </p:cNvPr>
          <p:cNvSpPr>
            <a:spLocks noChangeShapeType="1"/>
          </p:cNvSpPr>
          <p:nvPr/>
        </p:nvSpPr>
        <p:spPr bwMode="auto">
          <a:xfrm>
            <a:off x="4910138" y="-11113"/>
            <a:ext cx="0" cy="6840538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pic>
        <p:nvPicPr>
          <p:cNvPr id="3092" name="그림 20" descr="캡처.JPG">
            <a:extLst>
              <a:ext uri="{FF2B5EF4-FFF2-40B4-BE49-F238E27FC236}">
                <a16:creationId xmlns:a16="http://schemas.microsoft.com/office/drawing/2014/main" id="{007077B5-E7D8-E846-6506-6BBA95DE43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7463" y="6234113"/>
            <a:ext cx="311150" cy="38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B4172683-6189-B745-DA88-EBC47FDBB6D1}"/>
              </a:ext>
            </a:extLst>
          </p:cNvPr>
          <p:cNvSpPr/>
          <p:nvPr/>
        </p:nvSpPr>
        <p:spPr>
          <a:xfrm>
            <a:off x="5175250" y="169862"/>
            <a:ext cx="4384673" cy="346076"/>
          </a:xfrm>
          <a:prstGeom prst="roundRect">
            <a:avLst/>
          </a:prstGeom>
          <a:solidFill>
            <a:srgbClr val="820000"/>
          </a:solidFill>
          <a:ln>
            <a:solidFill>
              <a:srgbClr val="600000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안전을 위한 주의사항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FCB3685A-BBC9-4AAD-9874-60A38C02C65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1682" t="17357" r="10437" b="20412"/>
          <a:stretch/>
        </p:blipFill>
        <p:spPr>
          <a:xfrm>
            <a:off x="2341070" y="6234113"/>
            <a:ext cx="714868" cy="57428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그림 25">
            <a:extLst>
              <a:ext uri="{FF2B5EF4-FFF2-40B4-BE49-F238E27FC236}">
                <a16:creationId xmlns:a16="http://schemas.microsoft.com/office/drawing/2014/main" id="{CCB6DC6D-2820-4F02-8647-CDC1F423F7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1901" y="365913"/>
            <a:ext cx="1914437" cy="2751190"/>
          </a:xfrm>
          <a:prstGeom prst="rect">
            <a:avLst/>
          </a:prstGeom>
          <a:ln>
            <a:noFill/>
          </a:ln>
        </p:spPr>
      </p:pic>
      <p:sp>
        <p:nvSpPr>
          <p:cNvPr id="2" name="Line 3">
            <a:extLst>
              <a:ext uri="{FF2B5EF4-FFF2-40B4-BE49-F238E27FC236}">
                <a16:creationId xmlns:a16="http://schemas.microsoft.com/office/drawing/2014/main" id="{EFD9A285-B1EF-7324-0EA1-9C0C3C4B4596}"/>
              </a:ext>
            </a:extLst>
          </p:cNvPr>
          <p:cNvSpPr>
            <a:spLocks noChangeShapeType="1"/>
          </p:cNvSpPr>
          <p:nvPr/>
        </p:nvSpPr>
        <p:spPr bwMode="auto">
          <a:xfrm>
            <a:off x="4948238" y="15875"/>
            <a:ext cx="0" cy="6840538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AutoShape 11">
            <a:extLst>
              <a:ext uri="{FF2B5EF4-FFF2-40B4-BE49-F238E27FC236}">
                <a16:creationId xmlns:a16="http://schemas.microsoft.com/office/drawing/2014/main" id="{9264F27B-B042-13DF-DFA8-F57CDE6F7A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2398" y="134341"/>
            <a:ext cx="4275775" cy="252412"/>
          </a:xfrm>
          <a:prstGeom prst="flowChartAlternateProcess">
            <a:avLst/>
          </a:prstGeom>
          <a:noFill/>
          <a:ln w="19050">
            <a:solidFill>
              <a:srgbClr val="820000"/>
            </a:solidFill>
            <a:prstDash val="sysDot"/>
            <a:miter lim="800000"/>
            <a:headEnd/>
            <a:tailEnd/>
          </a:ln>
        </p:spPr>
        <p:txBody>
          <a:bodyPr wrap="none" lIns="101919" tIns="50960" rIns="101919" bIns="50960" anchor="ctr"/>
          <a:lstStyle/>
          <a:p>
            <a:pPr algn="ctr">
              <a:defRPr/>
            </a:pP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제어기의 명칭 내용</a:t>
            </a:r>
          </a:p>
        </p:txBody>
      </p:sp>
      <p:sp>
        <p:nvSpPr>
          <p:cNvPr id="8" name="AutoShape 86">
            <a:extLst>
              <a:ext uri="{FF2B5EF4-FFF2-40B4-BE49-F238E27FC236}">
                <a16:creationId xmlns:a16="http://schemas.microsoft.com/office/drawing/2014/main" id="{4E9E434B-027A-7441-C3D6-49F7A440FD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8147" y="2999193"/>
            <a:ext cx="4189791" cy="1473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3592" tIns="46796" rIns="93592" bIns="46796"/>
          <a:lstStyle>
            <a:lvl1pPr marL="349250" indent="-3492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250000"/>
              </a:lnSpc>
              <a:buFont typeface="+mj-ea"/>
              <a:buAutoNum type="circleNumDbPlain"/>
            </a:pP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일괄 소등  가스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ko-KR" altLang="en-US" sz="8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쿡탑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차단 버튼  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&amp;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일괄소등 해제 버튼</a:t>
            </a:r>
            <a:endParaRPr lang="en-US" altLang="ko-KR" sz="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250000"/>
              </a:lnSpc>
              <a:buFont typeface="+mj-ea"/>
              <a:buAutoNum type="circleNumDbPlain"/>
            </a:pP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엘리베이터 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하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호출 버튼</a:t>
            </a:r>
            <a:endParaRPr lang="en-US" altLang="ko-KR" sz="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250000"/>
              </a:lnSpc>
              <a:buFont typeface="+mj-ea"/>
              <a:buAutoNum type="circleNumDbPlain"/>
            </a:pP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거실 </a:t>
            </a:r>
            <a:r>
              <a:rPr kumimoji="0" lang="ko-KR" altLang="en-US" sz="8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복도등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조명 버튼 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(3</a:t>
            </a:r>
            <a:r>
              <a:rPr kumimoji="0" lang="ko-KR" altLang="en-US" sz="8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로연동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250000"/>
              </a:lnSpc>
              <a:buFont typeface="+mj-ea"/>
              <a:buAutoNum type="circleNumDbPlain"/>
            </a:pP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Reset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버튼 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제품 하단에 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Reset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버튼이 내장되어 있음</a:t>
            </a:r>
            <a:endParaRPr lang="en-US" altLang="ko-KR" sz="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250000"/>
              </a:lnSpc>
              <a:buFont typeface="+mj-ea"/>
              <a:buAutoNum type="circleNumDbPlain"/>
            </a:pPr>
            <a:endParaRPr kumimoji="0" lang="en-US" altLang="ko-KR" sz="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모서리가 둥근 직사각형 109">
            <a:extLst>
              <a:ext uri="{FF2B5EF4-FFF2-40B4-BE49-F238E27FC236}">
                <a16:creationId xmlns:a16="http://schemas.microsoft.com/office/drawing/2014/main" id="{402DCA21-5E43-1428-6904-DF8F6687FF4B}"/>
              </a:ext>
            </a:extLst>
          </p:cNvPr>
          <p:cNvSpPr/>
          <p:nvPr/>
        </p:nvSpPr>
        <p:spPr bwMode="auto">
          <a:xfrm>
            <a:off x="2683144" y="2147970"/>
            <a:ext cx="185738" cy="194385"/>
          </a:xfrm>
          <a:prstGeom prst="round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592" tIns="46796" rIns="93592" bIns="46796" anchor="ctr"/>
          <a:lstStyle/>
          <a:p>
            <a:pPr algn="ctr"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30" name="모서리가 둥근 직사각형 128">
            <a:extLst>
              <a:ext uri="{FF2B5EF4-FFF2-40B4-BE49-F238E27FC236}">
                <a16:creationId xmlns:a16="http://schemas.microsoft.com/office/drawing/2014/main" id="{3939F8FF-545E-F15E-B2EC-5D7D0CCB451C}"/>
              </a:ext>
            </a:extLst>
          </p:cNvPr>
          <p:cNvSpPr/>
          <p:nvPr/>
        </p:nvSpPr>
        <p:spPr bwMode="auto">
          <a:xfrm>
            <a:off x="2269341" y="1191604"/>
            <a:ext cx="383142" cy="347783"/>
          </a:xfrm>
          <a:prstGeom prst="round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592" tIns="46796" rIns="93592" bIns="46796" anchor="ctr"/>
          <a:lstStyle/>
          <a:p>
            <a:pPr algn="ctr"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33" name="모서리가 둥근 직사각형 124">
            <a:extLst>
              <a:ext uri="{FF2B5EF4-FFF2-40B4-BE49-F238E27FC236}">
                <a16:creationId xmlns:a16="http://schemas.microsoft.com/office/drawing/2014/main" id="{588F5023-88AD-0A8A-8878-E4F90BD8B93B}"/>
              </a:ext>
            </a:extLst>
          </p:cNvPr>
          <p:cNvSpPr/>
          <p:nvPr/>
        </p:nvSpPr>
        <p:spPr bwMode="auto">
          <a:xfrm>
            <a:off x="2275691" y="2029498"/>
            <a:ext cx="364092" cy="307794"/>
          </a:xfrm>
          <a:prstGeom prst="round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592" tIns="46796" rIns="93592" bIns="46796" anchor="ctr"/>
          <a:lstStyle/>
          <a:p>
            <a:pPr algn="ctr"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97" name="타원 96">
            <a:extLst>
              <a:ext uri="{FF2B5EF4-FFF2-40B4-BE49-F238E27FC236}">
                <a16:creationId xmlns:a16="http://schemas.microsoft.com/office/drawing/2014/main" id="{C88759E7-D44C-508A-9B6D-7C8B10D48DC5}"/>
              </a:ext>
            </a:extLst>
          </p:cNvPr>
          <p:cNvSpPr/>
          <p:nvPr/>
        </p:nvSpPr>
        <p:spPr bwMode="auto">
          <a:xfrm>
            <a:off x="2919864" y="2154320"/>
            <a:ext cx="185738" cy="18732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1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lang="ko-KR" altLang="en-US" sz="11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6" name="타원 95">
            <a:extLst>
              <a:ext uri="{FF2B5EF4-FFF2-40B4-BE49-F238E27FC236}">
                <a16:creationId xmlns:a16="http://schemas.microsoft.com/office/drawing/2014/main" id="{B5C3DF4B-2739-D4BF-E1E9-FF8E04E041A7}"/>
              </a:ext>
            </a:extLst>
          </p:cNvPr>
          <p:cNvSpPr/>
          <p:nvPr/>
        </p:nvSpPr>
        <p:spPr bwMode="auto">
          <a:xfrm>
            <a:off x="2035297" y="2144719"/>
            <a:ext cx="185738" cy="18732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1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lang="ko-KR" altLang="en-US" sz="11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4" name="타원 93">
            <a:extLst>
              <a:ext uri="{FF2B5EF4-FFF2-40B4-BE49-F238E27FC236}">
                <a16:creationId xmlns:a16="http://schemas.microsoft.com/office/drawing/2014/main" id="{FBBB4F2D-3BE0-4FD9-28B8-1D90E608790E}"/>
              </a:ext>
            </a:extLst>
          </p:cNvPr>
          <p:cNvSpPr/>
          <p:nvPr/>
        </p:nvSpPr>
        <p:spPr bwMode="auto">
          <a:xfrm>
            <a:off x="2043808" y="1246611"/>
            <a:ext cx="185738" cy="18732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lang="ko-KR" altLang="en-US" sz="105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5" name="타원 94">
            <a:extLst>
              <a:ext uri="{FF2B5EF4-FFF2-40B4-BE49-F238E27FC236}">
                <a16:creationId xmlns:a16="http://schemas.microsoft.com/office/drawing/2014/main" id="{91290F6B-2CC0-E930-5CAE-A101EEACE0E4}"/>
              </a:ext>
            </a:extLst>
          </p:cNvPr>
          <p:cNvSpPr/>
          <p:nvPr/>
        </p:nvSpPr>
        <p:spPr bwMode="auto">
          <a:xfrm>
            <a:off x="2041110" y="1702142"/>
            <a:ext cx="185738" cy="18732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1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lang="ko-KR" altLang="en-US" sz="11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9" name="AutoShape 11">
            <a:extLst>
              <a:ext uri="{FF2B5EF4-FFF2-40B4-BE49-F238E27FC236}">
                <a16:creationId xmlns:a16="http://schemas.microsoft.com/office/drawing/2014/main" id="{67A24CE4-871A-CAAE-9846-CA28BFE4F3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07014" y="2330887"/>
            <a:ext cx="4219575" cy="252412"/>
          </a:xfrm>
          <a:prstGeom prst="flowChartAlternateProcess">
            <a:avLst/>
          </a:prstGeom>
          <a:noFill/>
          <a:ln w="19050">
            <a:solidFill>
              <a:srgbClr val="820000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pPr algn="ctr" eaLnBrk="1" latinLnBrk="1" hangingPunct="1">
              <a:defRPr/>
            </a:pP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제 품 사 양</a:t>
            </a:r>
          </a:p>
        </p:txBody>
      </p:sp>
      <p:graphicFrame>
        <p:nvGraphicFramePr>
          <p:cNvPr id="100" name="표 14">
            <a:extLst>
              <a:ext uri="{FF2B5EF4-FFF2-40B4-BE49-F238E27FC236}">
                <a16:creationId xmlns:a16="http://schemas.microsoft.com/office/drawing/2014/main" id="{DC589A96-7FD3-6752-5A78-36DA30B1CF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4921936"/>
              </p:ext>
            </p:extLst>
          </p:nvPr>
        </p:nvGraphicFramePr>
        <p:xfrm>
          <a:off x="5360987" y="2775435"/>
          <a:ext cx="4219576" cy="3169983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1285383">
                  <a:extLst>
                    <a:ext uri="{9D8B030D-6E8A-4147-A177-3AD203B41FA5}">
                      <a16:colId xmlns:a16="http://schemas.microsoft.com/office/drawing/2014/main" val="3346423898"/>
                    </a:ext>
                  </a:extLst>
                </a:gridCol>
                <a:gridCol w="2934193">
                  <a:extLst>
                    <a:ext uri="{9D8B030D-6E8A-4147-A177-3AD203B41FA5}">
                      <a16:colId xmlns:a16="http://schemas.microsoft.com/office/drawing/2014/main" val="4006081467"/>
                    </a:ext>
                  </a:extLst>
                </a:gridCol>
              </a:tblGrid>
              <a:tr h="25452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항목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기능 및 규격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254903"/>
                  </a:ext>
                </a:extLst>
              </a:tr>
              <a:tr h="41649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제어 종류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전등 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ON/OFF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제어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900" b="0" kern="120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쿸탑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OFF,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승강기 호출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    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kern="120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복도등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 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3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로 제어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76146770"/>
                  </a:ext>
                </a:extLst>
              </a:tr>
              <a:tr h="41649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입력 전압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AC220V, 60Hz</a:t>
                      </a:r>
                      <a:endParaRPr lang="ko-KR" altLang="en-US" sz="9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7926756"/>
                  </a:ext>
                </a:extLst>
              </a:tr>
              <a:tr h="41649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정격 용량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일괄소등 </a:t>
                      </a:r>
                      <a:r>
                        <a:rPr lang="en-US" altLang="ko-KR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16A</a:t>
                      </a:r>
                      <a:endParaRPr lang="ko-KR" altLang="en-US" sz="9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7887780"/>
                  </a:ext>
                </a:extLst>
              </a:tr>
              <a:tr h="41649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동작 온도 </a:t>
                      </a:r>
                      <a:r>
                        <a:rPr lang="en-US" altLang="ko-KR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ko-KR" altLang="en-US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습도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  <a:r>
                        <a:rPr lang="ko-KR" altLang="en-US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℃</a:t>
                      </a:r>
                      <a:r>
                        <a:rPr lang="en-US" altLang="ko-KR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~40</a:t>
                      </a:r>
                      <a:r>
                        <a:rPr lang="ko-KR" altLang="en-US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℃ </a:t>
                      </a:r>
                      <a:r>
                        <a:rPr lang="en-US" altLang="ko-KR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ko-KR" altLang="en-US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습도 </a:t>
                      </a:r>
                      <a:r>
                        <a:rPr lang="en-US" altLang="ko-KR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20~80% </a:t>
                      </a:r>
                      <a:r>
                        <a:rPr lang="ko-KR" altLang="en-US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이내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71031430"/>
                  </a:ext>
                </a:extLst>
              </a:tr>
              <a:tr h="41649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제품 외형 치수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75mm(W) x 122mm(H) x 45mm(D) </a:t>
                      </a:r>
                      <a:r>
                        <a:rPr lang="ko-KR" altLang="en-US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돌출</a:t>
                      </a:r>
                      <a:r>
                        <a:rPr lang="en-US" altLang="ko-KR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8.5mm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028098"/>
                  </a:ext>
                </a:extLst>
              </a:tr>
              <a:tr h="41649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KEY </a:t>
                      </a:r>
                      <a:r>
                        <a:rPr lang="ko-KR" altLang="en-US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동작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정전유도방식 터치 타입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6769922"/>
                  </a:ext>
                </a:extLst>
              </a:tr>
              <a:tr h="41649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인터페이스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RS-485 </a:t>
                      </a:r>
                      <a:r>
                        <a:rPr lang="ko-KR" altLang="en-US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통신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7380241"/>
                  </a:ext>
                </a:extLst>
              </a:tr>
            </a:tbl>
          </a:graphicData>
        </a:graphic>
      </p:graphicFrame>
      <p:sp>
        <p:nvSpPr>
          <p:cNvPr id="27" name="모서리가 둥근 직사각형 128">
            <a:extLst>
              <a:ext uri="{FF2B5EF4-FFF2-40B4-BE49-F238E27FC236}">
                <a16:creationId xmlns:a16="http://schemas.microsoft.com/office/drawing/2014/main" id="{A39C0DDD-2845-44E5-B319-B9C51FBD572A}"/>
              </a:ext>
            </a:extLst>
          </p:cNvPr>
          <p:cNvSpPr/>
          <p:nvPr/>
        </p:nvSpPr>
        <p:spPr bwMode="auto">
          <a:xfrm>
            <a:off x="2282041" y="1609094"/>
            <a:ext cx="359559" cy="347783"/>
          </a:xfrm>
          <a:prstGeom prst="round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592" tIns="46796" rIns="93592" bIns="46796" anchor="ctr"/>
          <a:lstStyle/>
          <a:p>
            <a:pPr algn="ctr"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35" name="AutoShape 10">
            <a:extLst>
              <a:ext uri="{FF2B5EF4-FFF2-40B4-BE49-F238E27FC236}">
                <a16:creationId xmlns:a16="http://schemas.microsoft.com/office/drawing/2014/main" id="{0EB9AA1E-AF56-4965-9B84-BBABFC8D8C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838" y="4556513"/>
            <a:ext cx="4275775" cy="263266"/>
          </a:xfrm>
          <a:prstGeom prst="flowChartAlternateProcess">
            <a:avLst/>
          </a:prstGeom>
          <a:noFill/>
          <a:ln w="19050">
            <a:solidFill>
              <a:srgbClr val="820000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전등 일괄 소등 </a:t>
            </a:r>
            <a:r>
              <a:rPr lang="ko-KR" altLang="en-US" sz="9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쿡탑</a:t>
            </a: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차단 </a:t>
            </a: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&amp; </a:t>
            </a: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소등 해제</a:t>
            </a:r>
          </a:p>
        </p:txBody>
      </p:sp>
      <p:sp>
        <p:nvSpPr>
          <p:cNvPr id="36" name="직사각형 53">
            <a:extLst>
              <a:ext uri="{FF2B5EF4-FFF2-40B4-BE49-F238E27FC236}">
                <a16:creationId xmlns:a16="http://schemas.microsoft.com/office/drawing/2014/main" id="{C2F15A9E-571B-4ACC-9975-5006213E3E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076" y="4957557"/>
            <a:ext cx="4619624" cy="1330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3592" tIns="46796" rIns="93592" bIns="46796"/>
          <a:lstStyle>
            <a:lvl1pPr marL="228600" indent="-228600"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eaLnBrk="1" hangingPunct="1">
              <a:lnSpc>
                <a:spcPct val="200000"/>
              </a:lnSpc>
              <a:buNone/>
            </a:pP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-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외출 시 </a:t>
            </a:r>
            <a:r>
              <a:rPr kumimoji="0" lang="en-US" altLang="ko-KR" sz="8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①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번 버튼을 누르면 스위치의 백색 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LED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가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들어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오면서 집안의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조명이 일괄적으로</a:t>
            </a:r>
            <a:endParaRPr lang="en-US" altLang="ko-KR" sz="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 eaLnBrk="1" hangingPunct="1">
              <a:lnSpc>
                <a:spcPct val="200000"/>
              </a:lnSpc>
              <a:buNone/>
            </a:pP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소등됩니다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주방의 </a:t>
            </a:r>
            <a:r>
              <a:rPr lang="ko-KR" altLang="en-US" sz="8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쿡탑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전원이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차단됩니다</a:t>
            </a:r>
            <a:endParaRPr lang="en-US" altLang="ko-KR" sz="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 eaLnBrk="1" hangingPunct="1">
              <a:lnSpc>
                <a:spcPct val="200000"/>
              </a:lnSpc>
              <a:buNone/>
            </a:pP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-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외출 후 </a:t>
            </a:r>
            <a:r>
              <a:rPr kumimoji="0" lang="en-US" altLang="ko-KR" sz="8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①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번 버튼을 다시 누르면 스위치의 백색 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LED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가 꺼지면서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일괄소등이 해제됩니다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FontTx/>
              <a:buNone/>
              <a:defRPr/>
            </a:pPr>
            <a:r>
              <a:rPr kumimoji="0" lang="ko-KR" altLang="en-US" sz="8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      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주의 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가스 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kumimoji="0" lang="ko-KR" altLang="en-US" sz="8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쿡탑은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차단만 가능하며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수동으로 복귀 시켜야 합니다</a:t>
            </a:r>
            <a:r>
              <a:rPr kumimoji="0"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endParaRPr lang="en-US" altLang="ko-KR" sz="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7" name="Picture 23" descr="MCj03463170000[1]">
            <a:extLst>
              <a:ext uri="{FF2B5EF4-FFF2-40B4-BE49-F238E27FC236}">
                <a16:creationId xmlns:a16="http://schemas.microsoft.com/office/drawing/2014/main" id="{CE5724D3-BC50-448F-B1A8-A2AAA02B6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15" y="5859957"/>
            <a:ext cx="195263" cy="14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AutoShape 100">
            <a:extLst>
              <a:ext uri="{FF2B5EF4-FFF2-40B4-BE49-F238E27FC236}">
                <a16:creationId xmlns:a16="http://schemas.microsoft.com/office/drawing/2014/main" id="{01D73F32-3089-4638-A5A3-4A44303043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35576" y="449263"/>
            <a:ext cx="4422774" cy="674688"/>
          </a:xfrm>
          <a:prstGeom prst="flowChartAlternateProcess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US" altLang="ko-KR" sz="8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아래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下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층으로 이동하고자 할 경우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제어기의 </a:t>
            </a:r>
            <a:r>
              <a:rPr kumimoji="0" lang="ko-KR" altLang="en-US" sz="8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②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번 버튼을</a:t>
            </a:r>
            <a:endParaRPr lang="en-US" altLang="ko-KR" sz="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터치하면  백색 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LED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점멸 후 엘리베이터가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호출됩니다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sp>
        <p:nvSpPr>
          <p:cNvPr id="40" name="AutoShape 10">
            <a:extLst>
              <a:ext uri="{FF2B5EF4-FFF2-40B4-BE49-F238E27FC236}">
                <a16:creationId xmlns:a16="http://schemas.microsoft.com/office/drawing/2014/main" id="{5F03809B-BCB9-444A-9A40-740DFC59D1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40338" y="136525"/>
            <a:ext cx="4261802" cy="252413"/>
          </a:xfrm>
          <a:prstGeom prst="flowChartAlternateProcess">
            <a:avLst/>
          </a:prstGeom>
          <a:noFill/>
          <a:ln w="19050">
            <a:solidFill>
              <a:srgbClr val="820000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ko-KR" altLang="en-US" sz="900" dirty="0">
                <a:latin typeface="휴먼모음T" pitchFamily="18" charset="-127"/>
                <a:ea typeface="휴먼모음T" pitchFamily="18" charset="-127"/>
              </a:rPr>
              <a:t>엘리베이터 호출 제어</a:t>
            </a:r>
          </a:p>
        </p:txBody>
      </p:sp>
      <p:sp>
        <p:nvSpPr>
          <p:cNvPr id="41" name="AutoShape 10">
            <a:extLst>
              <a:ext uri="{FF2B5EF4-FFF2-40B4-BE49-F238E27FC236}">
                <a16:creationId xmlns:a16="http://schemas.microsoft.com/office/drawing/2014/main" id="{D5715DFB-65B8-45A5-B07D-BD594F43F4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72112" y="1158999"/>
            <a:ext cx="4254471" cy="252413"/>
          </a:xfrm>
          <a:prstGeom prst="flowChartAlternateProcess">
            <a:avLst/>
          </a:prstGeom>
          <a:noFill/>
          <a:ln w="19050">
            <a:solidFill>
              <a:srgbClr val="820000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ko-KR" altLang="en-US" sz="900" dirty="0" err="1">
                <a:latin typeface="휴먼모음T" pitchFamily="18" charset="-127"/>
                <a:ea typeface="휴먼모음T" pitchFamily="18" charset="-127"/>
              </a:rPr>
              <a:t>복도등</a:t>
            </a:r>
            <a:r>
              <a:rPr lang="ko-KR" altLang="en-US" sz="900" dirty="0">
                <a:latin typeface="휴먼모음T" pitchFamily="18" charset="-127"/>
                <a:ea typeface="휴먼모음T" pitchFamily="18" charset="-127"/>
              </a:rPr>
              <a:t> 제어</a:t>
            </a:r>
          </a:p>
        </p:txBody>
      </p:sp>
      <p:sp>
        <p:nvSpPr>
          <p:cNvPr id="42" name="AutoShape 100">
            <a:extLst>
              <a:ext uri="{FF2B5EF4-FFF2-40B4-BE49-F238E27FC236}">
                <a16:creationId xmlns:a16="http://schemas.microsoft.com/office/drawing/2014/main" id="{308E82AA-63BA-4BC9-8E85-524CD9FA50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1615" y="1463367"/>
            <a:ext cx="4422774" cy="674688"/>
          </a:xfrm>
          <a:prstGeom prst="flowChartAlternateProcess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200000"/>
              </a:lnSpc>
              <a:buNone/>
            </a:pP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-  </a:t>
            </a:r>
            <a:r>
              <a:rPr lang="ko-KR" altLang="en-US" sz="8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복도등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조명을 점등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(LED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꺼짐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및 </a:t>
            </a:r>
            <a:r>
              <a:rPr lang="ko-KR" altLang="en-US" sz="8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소등시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(LED</a:t>
            </a:r>
            <a:r>
              <a:rPr lang="ko-KR" altLang="en-US" sz="8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켜짐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제어기의 ③번 버튼을</a:t>
            </a:r>
            <a:endParaRPr lang="en-US" altLang="ko-KR" sz="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200000"/>
              </a:lnSpc>
              <a:buNone/>
            </a:pP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터치하면  백색 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LED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점멸 후 동작 됩니다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282057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그림 52">
            <a:extLst>
              <a:ext uri="{FF2B5EF4-FFF2-40B4-BE49-F238E27FC236}">
                <a16:creationId xmlns:a16="http://schemas.microsoft.com/office/drawing/2014/main" id="{727B390E-4832-4BBB-A640-6B4ACDC602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777" y="279400"/>
            <a:ext cx="2539961" cy="2430653"/>
          </a:xfrm>
          <a:prstGeom prst="rect">
            <a:avLst/>
          </a:prstGeom>
        </p:spPr>
      </p:pic>
      <p:sp>
        <p:nvSpPr>
          <p:cNvPr id="2" name="Line 3">
            <a:extLst>
              <a:ext uri="{FF2B5EF4-FFF2-40B4-BE49-F238E27FC236}">
                <a16:creationId xmlns:a16="http://schemas.microsoft.com/office/drawing/2014/main" id="{EFD9A285-B1EF-7324-0EA1-9C0C3C4B4596}"/>
              </a:ext>
            </a:extLst>
          </p:cNvPr>
          <p:cNvSpPr>
            <a:spLocks noChangeShapeType="1"/>
          </p:cNvSpPr>
          <p:nvPr/>
        </p:nvSpPr>
        <p:spPr bwMode="auto">
          <a:xfrm>
            <a:off x="4957763" y="0"/>
            <a:ext cx="0" cy="6840538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8" name="타원 127">
            <a:extLst>
              <a:ext uri="{FF2B5EF4-FFF2-40B4-BE49-F238E27FC236}">
                <a16:creationId xmlns:a16="http://schemas.microsoft.com/office/drawing/2014/main" id="{D180FEF0-FBC1-A908-FE7F-94A6C8CEC2CB}"/>
              </a:ext>
            </a:extLst>
          </p:cNvPr>
          <p:cNvSpPr/>
          <p:nvPr/>
        </p:nvSpPr>
        <p:spPr bwMode="auto">
          <a:xfrm>
            <a:off x="1017690" y="1254754"/>
            <a:ext cx="185738" cy="18732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1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lang="ko-KR" altLang="en-US" sz="11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9" name="타원 128">
            <a:extLst>
              <a:ext uri="{FF2B5EF4-FFF2-40B4-BE49-F238E27FC236}">
                <a16:creationId xmlns:a16="http://schemas.microsoft.com/office/drawing/2014/main" id="{B5F3C540-D198-86CC-83E2-EA42FB6716C9}"/>
              </a:ext>
            </a:extLst>
          </p:cNvPr>
          <p:cNvSpPr/>
          <p:nvPr/>
        </p:nvSpPr>
        <p:spPr bwMode="auto">
          <a:xfrm>
            <a:off x="1005039" y="1592004"/>
            <a:ext cx="185738" cy="18732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1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lang="ko-KR" altLang="en-US" sz="11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9" name="타원 148">
            <a:extLst>
              <a:ext uri="{FF2B5EF4-FFF2-40B4-BE49-F238E27FC236}">
                <a16:creationId xmlns:a16="http://schemas.microsoft.com/office/drawing/2014/main" id="{36E95AD7-98BB-059B-5972-D18F35FC77C4}"/>
              </a:ext>
            </a:extLst>
          </p:cNvPr>
          <p:cNvSpPr/>
          <p:nvPr/>
        </p:nvSpPr>
        <p:spPr bwMode="auto">
          <a:xfrm>
            <a:off x="3689735" y="1873343"/>
            <a:ext cx="185738" cy="18732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1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lang="ko-KR" altLang="en-US" sz="11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4" name="AutoShape 11">
            <a:extLst>
              <a:ext uri="{FF2B5EF4-FFF2-40B4-BE49-F238E27FC236}">
                <a16:creationId xmlns:a16="http://schemas.microsoft.com/office/drawing/2014/main" id="{D1F1E17F-A536-4ACB-BC45-393F09C982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342" y="114832"/>
            <a:ext cx="4275775" cy="237759"/>
          </a:xfrm>
          <a:prstGeom prst="flowChartAlternateProcess">
            <a:avLst/>
          </a:prstGeom>
          <a:noFill/>
          <a:ln w="19050">
            <a:solidFill>
              <a:srgbClr val="820000"/>
            </a:solidFill>
            <a:prstDash val="sysDot"/>
            <a:miter lim="800000"/>
            <a:headEnd/>
            <a:tailEnd/>
          </a:ln>
        </p:spPr>
        <p:txBody>
          <a:bodyPr wrap="none" lIns="101919" tIns="50960" rIns="101919" bIns="50960" anchor="ctr"/>
          <a:lstStyle/>
          <a:p>
            <a:pPr algn="ctr">
              <a:defRPr/>
            </a:pP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제어기의 명칭 내용</a:t>
            </a:r>
          </a:p>
        </p:txBody>
      </p:sp>
      <p:sp>
        <p:nvSpPr>
          <p:cNvPr id="55" name="모서리가 둥근 직사각형 109">
            <a:extLst>
              <a:ext uri="{FF2B5EF4-FFF2-40B4-BE49-F238E27FC236}">
                <a16:creationId xmlns:a16="http://schemas.microsoft.com/office/drawing/2014/main" id="{D0E34DD7-C535-40A1-8F31-851BB24BA9C7}"/>
              </a:ext>
            </a:extLst>
          </p:cNvPr>
          <p:cNvSpPr/>
          <p:nvPr/>
        </p:nvSpPr>
        <p:spPr bwMode="auto">
          <a:xfrm>
            <a:off x="3093478" y="1326451"/>
            <a:ext cx="116447" cy="187325"/>
          </a:xfrm>
          <a:prstGeom prst="round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592" tIns="46796" rIns="93592" bIns="46796" anchor="ctr"/>
          <a:lstStyle/>
          <a:p>
            <a:pPr algn="ctr"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56" name="모서리가 둥근 직사각형 128">
            <a:extLst>
              <a:ext uri="{FF2B5EF4-FFF2-40B4-BE49-F238E27FC236}">
                <a16:creationId xmlns:a16="http://schemas.microsoft.com/office/drawing/2014/main" id="{D3EC3E08-810B-4E41-ACD2-5C02A568131C}"/>
              </a:ext>
            </a:extLst>
          </p:cNvPr>
          <p:cNvSpPr/>
          <p:nvPr/>
        </p:nvSpPr>
        <p:spPr bwMode="auto">
          <a:xfrm>
            <a:off x="1859990" y="1307401"/>
            <a:ext cx="1206806" cy="252412"/>
          </a:xfrm>
          <a:prstGeom prst="round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592" tIns="46796" rIns="93592" bIns="46796" anchor="ctr"/>
          <a:lstStyle/>
          <a:p>
            <a:pPr algn="ctr"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57" name="모서리가 둥근 직사각형 128">
            <a:extLst>
              <a:ext uri="{FF2B5EF4-FFF2-40B4-BE49-F238E27FC236}">
                <a16:creationId xmlns:a16="http://schemas.microsoft.com/office/drawing/2014/main" id="{CA5F9030-254D-4F7F-8A2E-61138712AB0D}"/>
              </a:ext>
            </a:extLst>
          </p:cNvPr>
          <p:cNvSpPr/>
          <p:nvPr/>
        </p:nvSpPr>
        <p:spPr bwMode="auto">
          <a:xfrm>
            <a:off x="1902300" y="908434"/>
            <a:ext cx="1097888" cy="329815"/>
          </a:xfrm>
          <a:prstGeom prst="round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592" tIns="46796" rIns="93592" bIns="46796" anchor="ctr"/>
          <a:lstStyle/>
          <a:p>
            <a:pPr algn="ctr"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58" name="모서리가 둥근 직사각형 128">
            <a:extLst>
              <a:ext uri="{FF2B5EF4-FFF2-40B4-BE49-F238E27FC236}">
                <a16:creationId xmlns:a16="http://schemas.microsoft.com/office/drawing/2014/main" id="{0884AB38-B927-48AF-AE57-74472B7A21F3}"/>
              </a:ext>
            </a:extLst>
          </p:cNvPr>
          <p:cNvSpPr/>
          <p:nvPr/>
        </p:nvSpPr>
        <p:spPr bwMode="auto">
          <a:xfrm>
            <a:off x="2486024" y="1840800"/>
            <a:ext cx="607453" cy="252412"/>
          </a:xfrm>
          <a:prstGeom prst="round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592" tIns="46796" rIns="93592" bIns="46796" anchor="ctr"/>
          <a:lstStyle/>
          <a:p>
            <a:pPr algn="ctr"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" name="AutoShape 86">
            <a:extLst>
              <a:ext uri="{FF2B5EF4-FFF2-40B4-BE49-F238E27FC236}">
                <a16:creationId xmlns:a16="http://schemas.microsoft.com/office/drawing/2014/main" id="{478896C3-3915-458C-8AF4-04329D1CCB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6789" y="2609019"/>
            <a:ext cx="3581401" cy="2550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3592" tIns="46796" rIns="93592" bIns="46796"/>
          <a:lstStyle>
            <a:lvl1pPr marL="349250" indent="-3492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200000"/>
              </a:lnSpc>
              <a:spcBef>
                <a:spcPct val="20000"/>
              </a:spcBef>
              <a:buFont typeface="+mj-ea"/>
              <a:buAutoNum type="circleNumDbPlain"/>
            </a:pP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전등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(On/Off)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제어 버튼 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(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전등 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1~4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 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)</a:t>
            </a:r>
          </a:p>
          <a:p>
            <a:pPr eaLnBrk="1" hangingPunct="1">
              <a:lnSpc>
                <a:spcPct val="200000"/>
              </a:lnSpc>
              <a:spcBef>
                <a:spcPct val="20000"/>
              </a:spcBef>
              <a:buFont typeface="+mj-ea"/>
              <a:buAutoNum type="circleNumDbPlain"/>
            </a:pP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전등전체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(On/Off)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제어 버튼 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(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전등 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1~4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 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)</a:t>
            </a:r>
          </a:p>
          <a:p>
            <a:pPr eaLnBrk="1" hangingPunct="1">
              <a:lnSpc>
                <a:spcPct val="200000"/>
              </a:lnSpc>
              <a:spcBef>
                <a:spcPct val="20000"/>
              </a:spcBef>
              <a:buFont typeface="+mj-ea"/>
              <a:buAutoNum type="circleNumDbPlain"/>
            </a:pP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대기 콘센트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1 ,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대기 콘센트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2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제어 버튼 </a:t>
            </a:r>
            <a:endParaRPr lang="en-US" altLang="ko-KR" sz="800" dirty="0">
              <a:solidFill>
                <a:schemeClr val="dk1"/>
              </a:solidFill>
              <a:latin typeface="맑은고딕"/>
              <a:ea typeface="+mn-ea"/>
            </a:endParaRPr>
          </a:p>
          <a:p>
            <a:pPr eaLnBrk="1" hangingPunct="1">
              <a:lnSpc>
                <a:spcPct val="200000"/>
              </a:lnSpc>
              <a:spcBef>
                <a:spcPct val="20000"/>
              </a:spcBef>
              <a:buFont typeface="+mj-ea"/>
              <a:buAutoNum type="circleNumDbPlain"/>
            </a:pP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대기 콘센트 전체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제어 버튼</a:t>
            </a:r>
            <a:endParaRPr lang="en-US" altLang="ko-KR" sz="800" dirty="0">
              <a:solidFill>
                <a:schemeClr val="dk1"/>
              </a:solidFill>
              <a:latin typeface="맑은고딕"/>
              <a:ea typeface="+mn-ea"/>
            </a:endParaRPr>
          </a:p>
          <a:p>
            <a:pPr eaLnBrk="1" hangingPunct="1">
              <a:lnSpc>
                <a:spcPct val="200000"/>
              </a:lnSpc>
              <a:spcBef>
                <a:spcPct val="20000"/>
              </a:spcBef>
              <a:buFont typeface="+mj-ea"/>
              <a:buAutoNum type="circleNumDbPlain"/>
            </a:pP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대기전력 콘센트 학습기능 설정버튼 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(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자동 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/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수동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)</a:t>
            </a:r>
          </a:p>
          <a:p>
            <a:pPr eaLnBrk="1" hangingPunct="1">
              <a:lnSpc>
                <a:spcPct val="200000"/>
              </a:lnSpc>
              <a:spcBef>
                <a:spcPct val="20000"/>
              </a:spcBef>
              <a:buFont typeface="+mj-ea"/>
              <a:buAutoNum type="circleNumDbPlain"/>
            </a:pP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대기전력 콘센트 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(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자동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/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수동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)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상태표시  사용 전력량 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W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 표시</a:t>
            </a:r>
            <a:endParaRPr lang="en-US" altLang="ko-KR" sz="800" dirty="0">
              <a:solidFill>
                <a:schemeClr val="dk1"/>
              </a:solidFill>
              <a:latin typeface="맑은고딕"/>
              <a:ea typeface="+mn-ea"/>
            </a:endParaRPr>
          </a:p>
          <a:p>
            <a:pPr eaLnBrk="1" hangingPunct="1">
              <a:lnSpc>
                <a:spcPct val="200000"/>
              </a:lnSpc>
              <a:spcBef>
                <a:spcPct val="20000"/>
              </a:spcBef>
              <a:buFont typeface="+mj-ea"/>
              <a:buAutoNum type="circleNumDbPlain"/>
            </a:pP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Reset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버튼 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: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제품 하단에 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Reset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버튼이 내장되어 있음</a:t>
            </a:r>
            <a:endParaRPr lang="en-US" altLang="ko-KR" sz="800" dirty="0">
              <a:solidFill>
                <a:schemeClr val="dk1"/>
              </a:solidFill>
              <a:latin typeface="맑은고딕"/>
              <a:ea typeface="+mn-ea"/>
            </a:endParaRPr>
          </a:p>
          <a:p>
            <a:pPr eaLnBrk="1" hangingPunct="1">
              <a:lnSpc>
                <a:spcPct val="200000"/>
              </a:lnSpc>
              <a:buFont typeface="+mj-ea"/>
              <a:buAutoNum type="circleNumDbPlain"/>
            </a:pPr>
            <a:endParaRPr lang="en-US" altLang="ko-KR" sz="800" dirty="0">
              <a:latin typeface="맑은고딕"/>
              <a:ea typeface="휴먼모음T" panose="02030504000101010101" pitchFamily="18" charset="-127"/>
            </a:endParaRPr>
          </a:p>
          <a:p>
            <a:pPr eaLnBrk="1" hangingPunct="1">
              <a:lnSpc>
                <a:spcPct val="200000"/>
              </a:lnSpc>
              <a:buFont typeface="+mj-ea"/>
              <a:buAutoNum type="circleNumDbPlain"/>
            </a:pPr>
            <a:endParaRPr lang="en-US" altLang="ko-KR" sz="800" dirty="0">
              <a:latin typeface="맑은고딕"/>
              <a:ea typeface="휴먼모음T" panose="02030504000101010101" pitchFamily="18" charset="-127"/>
            </a:endParaRPr>
          </a:p>
          <a:p>
            <a:pPr eaLnBrk="1" hangingPunct="1">
              <a:lnSpc>
                <a:spcPct val="200000"/>
              </a:lnSpc>
              <a:buFont typeface="+mj-ea"/>
              <a:buAutoNum type="circleNumDbPlain"/>
            </a:pPr>
            <a:endParaRPr kumimoji="0" lang="en-US" altLang="ko-KR" sz="800" dirty="0">
              <a:latin typeface="맑은고딕"/>
              <a:ea typeface="휴먼모음T" panose="02030504000101010101" pitchFamily="18" charset="-127"/>
            </a:endParaRPr>
          </a:p>
        </p:txBody>
      </p:sp>
      <p:sp>
        <p:nvSpPr>
          <p:cNvPr id="63" name="타원 62">
            <a:extLst>
              <a:ext uri="{FF2B5EF4-FFF2-40B4-BE49-F238E27FC236}">
                <a16:creationId xmlns:a16="http://schemas.microsoft.com/office/drawing/2014/main" id="{CC3D127D-7107-4436-8468-EBDE6DB57C9A}"/>
              </a:ext>
            </a:extLst>
          </p:cNvPr>
          <p:cNvSpPr/>
          <p:nvPr/>
        </p:nvSpPr>
        <p:spPr bwMode="auto">
          <a:xfrm>
            <a:off x="1005039" y="1915412"/>
            <a:ext cx="185738" cy="18732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1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lang="ko-KR" altLang="en-US" sz="11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4" name="타원 63">
            <a:extLst>
              <a:ext uri="{FF2B5EF4-FFF2-40B4-BE49-F238E27FC236}">
                <a16:creationId xmlns:a16="http://schemas.microsoft.com/office/drawing/2014/main" id="{D1BA15CF-644F-4EE2-AF78-438FAA0A4224}"/>
              </a:ext>
            </a:extLst>
          </p:cNvPr>
          <p:cNvSpPr/>
          <p:nvPr/>
        </p:nvSpPr>
        <p:spPr bwMode="auto">
          <a:xfrm>
            <a:off x="2195266" y="2271092"/>
            <a:ext cx="185738" cy="18732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1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endParaRPr lang="ko-KR" altLang="en-US" sz="11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65" name="직선 연결선 64">
            <a:extLst>
              <a:ext uri="{FF2B5EF4-FFF2-40B4-BE49-F238E27FC236}">
                <a16:creationId xmlns:a16="http://schemas.microsoft.com/office/drawing/2014/main" id="{A680E12E-94C8-470A-BE3C-45A4FE2AED25}"/>
              </a:ext>
            </a:extLst>
          </p:cNvPr>
          <p:cNvCxnSpPr>
            <a:cxnSpLocks/>
            <a:stCxn id="128" idx="6"/>
          </p:cNvCxnSpPr>
          <p:nvPr/>
        </p:nvCxnSpPr>
        <p:spPr>
          <a:xfrm>
            <a:off x="1203428" y="1348417"/>
            <a:ext cx="627411" cy="197"/>
          </a:xfrm>
          <a:prstGeom prst="line">
            <a:avLst/>
          </a:prstGeom>
          <a:ln w="12700">
            <a:solidFill>
              <a:srgbClr val="FF0000"/>
            </a:solidFill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직선 연결선 65">
            <a:extLst>
              <a:ext uri="{FF2B5EF4-FFF2-40B4-BE49-F238E27FC236}">
                <a16:creationId xmlns:a16="http://schemas.microsoft.com/office/drawing/2014/main" id="{564ED352-B4DC-4D62-8451-9C53A6C2DE74}"/>
              </a:ext>
            </a:extLst>
          </p:cNvPr>
          <p:cNvCxnSpPr>
            <a:cxnSpLocks/>
          </p:cNvCxnSpPr>
          <p:nvPr/>
        </p:nvCxnSpPr>
        <p:spPr>
          <a:xfrm flipV="1">
            <a:off x="1188686" y="1673784"/>
            <a:ext cx="671304" cy="198"/>
          </a:xfrm>
          <a:prstGeom prst="line">
            <a:avLst/>
          </a:prstGeom>
          <a:ln w="12700">
            <a:solidFill>
              <a:srgbClr val="FF0000"/>
            </a:solidFill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직선 연결선 67">
            <a:extLst>
              <a:ext uri="{FF2B5EF4-FFF2-40B4-BE49-F238E27FC236}">
                <a16:creationId xmlns:a16="http://schemas.microsoft.com/office/drawing/2014/main" id="{C886FF2C-9C51-4E56-B3CF-0A64FD9C356C}"/>
              </a:ext>
            </a:extLst>
          </p:cNvPr>
          <p:cNvCxnSpPr>
            <a:cxnSpLocks/>
          </p:cNvCxnSpPr>
          <p:nvPr/>
        </p:nvCxnSpPr>
        <p:spPr>
          <a:xfrm flipH="1" flipV="1">
            <a:off x="3086885" y="1964720"/>
            <a:ext cx="602850" cy="2285"/>
          </a:xfrm>
          <a:prstGeom prst="line">
            <a:avLst/>
          </a:prstGeom>
          <a:ln w="12700">
            <a:solidFill>
              <a:srgbClr val="FF0000"/>
            </a:solidFill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직선 연결선 70">
            <a:extLst>
              <a:ext uri="{FF2B5EF4-FFF2-40B4-BE49-F238E27FC236}">
                <a16:creationId xmlns:a16="http://schemas.microsoft.com/office/drawing/2014/main" id="{D7661751-12C8-4491-8E5F-712C10B7221A}"/>
              </a:ext>
            </a:extLst>
          </p:cNvPr>
          <p:cNvCxnSpPr>
            <a:cxnSpLocks/>
          </p:cNvCxnSpPr>
          <p:nvPr/>
        </p:nvCxnSpPr>
        <p:spPr>
          <a:xfrm flipV="1">
            <a:off x="1188760" y="1997747"/>
            <a:ext cx="707564" cy="1"/>
          </a:xfrm>
          <a:prstGeom prst="line">
            <a:avLst/>
          </a:prstGeom>
          <a:ln w="12700">
            <a:solidFill>
              <a:srgbClr val="FF0000"/>
            </a:solidFill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직선 연결선 71">
            <a:extLst>
              <a:ext uri="{FF2B5EF4-FFF2-40B4-BE49-F238E27FC236}">
                <a16:creationId xmlns:a16="http://schemas.microsoft.com/office/drawing/2014/main" id="{58781B52-5766-43F3-AFD8-926E687C7D6C}"/>
              </a:ext>
            </a:extLst>
          </p:cNvPr>
          <p:cNvCxnSpPr>
            <a:cxnSpLocks/>
          </p:cNvCxnSpPr>
          <p:nvPr/>
        </p:nvCxnSpPr>
        <p:spPr>
          <a:xfrm flipV="1">
            <a:off x="2288135" y="2060668"/>
            <a:ext cx="0" cy="210426"/>
          </a:xfrm>
          <a:prstGeom prst="line">
            <a:avLst/>
          </a:prstGeom>
          <a:ln w="12700">
            <a:solidFill>
              <a:srgbClr val="FF0000"/>
            </a:solidFill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타원 74">
            <a:extLst>
              <a:ext uri="{FF2B5EF4-FFF2-40B4-BE49-F238E27FC236}">
                <a16:creationId xmlns:a16="http://schemas.microsoft.com/office/drawing/2014/main" id="{A3367C68-20FB-458B-9544-80853E8ECC22}"/>
              </a:ext>
            </a:extLst>
          </p:cNvPr>
          <p:cNvSpPr/>
          <p:nvPr/>
        </p:nvSpPr>
        <p:spPr bwMode="auto">
          <a:xfrm>
            <a:off x="3689735" y="961325"/>
            <a:ext cx="185738" cy="18732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1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endParaRPr lang="ko-KR" altLang="en-US" sz="11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6" name="타원 75">
            <a:extLst>
              <a:ext uri="{FF2B5EF4-FFF2-40B4-BE49-F238E27FC236}">
                <a16:creationId xmlns:a16="http://schemas.microsoft.com/office/drawing/2014/main" id="{1D5418A7-3DC2-44D7-8AD7-4E7947AC03EC}"/>
              </a:ext>
            </a:extLst>
          </p:cNvPr>
          <p:cNvSpPr/>
          <p:nvPr/>
        </p:nvSpPr>
        <p:spPr bwMode="auto">
          <a:xfrm>
            <a:off x="3689735" y="1307400"/>
            <a:ext cx="185738" cy="18732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1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endParaRPr lang="ko-KR" altLang="en-US" sz="11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77" name="직선 연결선 76">
            <a:extLst>
              <a:ext uri="{FF2B5EF4-FFF2-40B4-BE49-F238E27FC236}">
                <a16:creationId xmlns:a16="http://schemas.microsoft.com/office/drawing/2014/main" id="{EF66D41A-B0D2-4C50-95B3-B53C18F71ED0}"/>
              </a:ext>
            </a:extLst>
          </p:cNvPr>
          <p:cNvCxnSpPr>
            <a:cxnSpLocks/>
          </p:cNvCxnSpPr>
          <p:nvPr/>
        </p:nvCxnSpPr>
        <p:spPr>
          <a:xfrm flipH="1" flipV="1">
            <a:off x="2994212" y="1050353"/>
            <a:ext cx="675434" cy="4635"/>
          </a:xfrm>
          <a:prstGeom prst="line">
            <a:avLst/>
          </a:prstGeom>
          <a:ln w="12700">
            <a:solidFill>
              <a:srgbClr val="FF0000"/>
            </a:solidFill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직선 연결선 77">
            <a:extLst>
              <a:ext uri="{FF2B5EF4-FFF2-40B4-BE49-F238E27FC236}">
                <a16:creationId xmlns:a16="http://schemas.microsoft.com/office/drawing/2014/main" id="{7F423554-B098-403A-ABB1-D493C94C832D}"/>
              </a:ext>
            </a:extLst>
          </p:cNvPr>
          <p:cNvCxnSpPr>
            <a:cxnSpLocks/>
            <a:stCxn id="76" idx="2"/>
          </p:cNvCxnSpPr>
          <p:nvPr/>
        </p:nvCxnSpPr>
        <p:spPr>
          <a:xfrm flipH="1">
            <a:off x="3179755" y="1401063"/>
            <a:ext cx="509980" cy="4634"/>
          </a:xfrm>
          <a:prstGeom prst="line">
            <a:avLst/>
          </a:prstGeom>
          <a:ln w="12700">
            <a:solidFill>
              <a:srgbClr val="FF0000"/>
            </a:solidFill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AutoShape 10">
            <a:extLst>
              <a:ext uri="{FF2B5EF4-FFF2-40B4-BE49-F238E27FC236}">
                <a16:creationId xmlns:a16="http://schemas.microsoft.com/office/drawing/2014/main" id="{ADC2FAA7-B332-45C5-B530-D9B4D60416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342" y="4589463"/>
            <a:ext cx="4188451" cy="252412"/>
          </a:xfrm>
          <a:prstGeom prst="flowChartAlternateProcess">
            <a:avLst/>
          </a:prstGeom>
          <a:noFill/>
          <a:ln w="19050">
            <a:solidFill>
              <a:srgbClr val="820000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전등 </a:t>
            </a: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On/Off </a:t>
            </a: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제어</a:t>
            </a:r>
          </a:p>
        </p:txBody>
      </p:sp>
      <p:sp>
        <p:nvSpPr>
          <p:cNvPr id="84" name="AutoShape 10">
            <a:extLst>
              <a:ext uri="{FF2B5EF4-FFF2-40B4-BE49-F238E27FC236}">
                <a16:creationId xmlns:a16="http://schemas.microsoft.com/office/drawing/2014/main" id="{22A5C6E3-853B-4F17-AE7A-5FAB5F108B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9710" y="112713"/>
            <a:ext cx="4106863" cy="239878"/>
          </a:xfrm>
          <a:prstGeom prst="flowChartAlternateProcess">
            <a:avLst/>
          </a:prstGeom>
          <a:noFill/>
          <a:ln w="19050">
            <a:solidFill>
              <a:srgbClr val="820000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ko-KR" altLang="en-US" sz="900" dirty="0">
                <a:latin typeface="맑은고딕"/>
                <a:ea typeface="휴먼모음T" pitchFamily="18" charset="-127"/>
              </a:rPr>
              <a:t> </a:t>
            </a: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소등 지연 설정</a:t>
            </a: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9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5" name="AutoShape 9">
            <a:extLst>
              <a:ext uri="{FF2B5EF4-FFF2-40B4-BE49-F238E27FC236}">
                <a16:creationId xmlns:a16="http://schemas.microsoft.com/office/drawing/2014/main" id="{BD15CD53-BA18-4442-9801-D68348B0FF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74938" y="3843338"/>
            <a:ext cx="4740588" cy="2852737"/>
          </a:xfrm>
          <a:prstGeom prst="flowChartAlternateProcess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3592" tIns="46796" rIns="93592" bIns="46796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lnSpc>
                <a:spcPct val="250000"/>
              </a:lnSpc>
              <a:buNone/>
            </a:pP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-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주방스위치 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3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초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,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침실스위치 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5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초 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</a:rPr>
              <a:t>LCD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</a:rPr>
              <a:t>창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</a:rPr>
              <a:t>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</a:rPr>
              <a:t>소등지연 카운트 상태표시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 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LED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램프 점멸 상태 후</a:t>
            </a:r>
            <a:endParaRPr lang="en-US" altLang="ko-KR" sz="800" dirty="0">
              <a:solidFill>
                <a:schemeClr val="dk1"/>
              </a:solidFill>
              <a:latin typeface="맑은고딕"/>
              <a:ea typeface="+mn-ea"/>
            </a:endParaRPr>
          </a:p>
          <a:p>
            <a:pPr eaLnBrk="1" latinLnBrk="1" hangingPunct="1">
              <a:lnSpc>
                <a:spcPct val="250000"/>
              </a:lnSpc>
              <a:buNone/>
            </a:pP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 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소등 지연이 됩니다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.</a:t>
            </a:r>
          </a:p>
          <a:p>
            <a:pPr eaLnBrk="1" latinLnBrk="1" hangingPunct="1">
              <a:lnSpc>
                <a:spcPct val="250000"/>
              </a:lnSpc>
              <a:buNone/>
            </a:pP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-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전등 전체 버튼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 OFF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시 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[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전체 버튼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] LED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램프가  점멸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후  전체 소등으로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됩니다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.</a:t>
            </a:r>
          </a:p>
          <a:p>
            <a:pPr eaLnBrk="1" latinLnBrk="1" hangingPunct="1">
              <a:lnSpc>
                <a:spcPct val="250000"/>
              </a:lnSpc>
              <a:buNone/>
            </a:pP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-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전등 개별 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OFF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제어 시 마지막 전등만 소등지연이  됩니다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.</a:t>
            </a:r>
          </a:p>
          <a:p>
            <a:pPr eaLnBrk="1" latinLnBrk="1" hangingPunct="1">
              <a:lnSpc>
                <a:spcPct val="250000"/>
              </a:lnSpc>
              <a:buNone/>
            </a:pP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-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전체 전등 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OFF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제어 시 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ON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상태 모든 전등 소등지연이 됩니다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.</a:t>
            </a:r>
          </a:p>
          <a:p>
            <a:pPr eaLnBrk="1" latinLnBrk="1" hangingPunct="1">
              <a:lnSpc>
                <a:spcPct val="250000"/>
              </a:lnSpc>
              <a:buNone/>
            </a:pP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-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소등지연 동작 중 아무 전등 제어 버튼 터치 시 동작 취소 후 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ON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상태로 됩니다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.</a:t>
            </a:r>
          </a:p>
          <a:p>
            <a:pPr eaLnBrk="1" latinLnBrk="1" hangingPunct="1">
              <a:lnSpc>
                <a:spcPct val="250000"/>
              </a:lnSpc>
              <a:buNone/>
            </a:pP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-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전등 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1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회로 이상 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ON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상태 시 전등 전체 버튼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 LED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램프 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OFF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상태로 됩니다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.</a:t>
            </a:r>
          </a:p>
          <a:p>
            <a:pPr eaLnBrk="1" latinLnBrk="1" hangingPunct="1">
              <a:lnSpc>
                <a:spcPct val="250000"/>
              </a:lnSpc>
              <a:buNone/>
            </a:pP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-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모든 개별 전등 버튼의 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LED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램프 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OFF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시 전등 전체 버튼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 LED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램프 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ON </a:t>
            </a:r>
            <a:r>
              <a:rPr lang="ko-KR" altLang="en-US" sz="800" dirty="0">
                <a:solidFill>
                  <a:schemeClr val="dk1"/>
                </a:solidFill>
                <a:latin typeface="맑은고딕"/>
                <a:ea typeface="+mn-ea"/>
              </a:rPr>
              <a:t>상태로 됩니다</a:t>
            </a:r>
            <a:r>
              <a:rPr lang="en-US" altLang="ko-KR" sz="800" dirty="0">
                <a:solidFill>
                  <a:schemeClr val="dk1"/>
                </a:solidFill>
                <a:latin typeface="맑은고딕"/>
                <a:ea typeface="+mn-ea"/>
              </a:rPr>
              <a:t>.</a:t>
            </a:r>
          </a:p>
          <a:p>
            <a:pPr marL="349250" indent="-349250" eaLnBrk="1" hangingPunct="1">
              <a:lnSpc>
                <a:spcPct val="250000"/>
              </a:lnSpc>
              <a:buFont typeface="+mj-ea"/>
              <a:buAutoNum type="circleNumDbPlain"/>
            </a:pPr>
            <a:endParaRPr lang="en-US" altLang="ko-KR" sz="800" dirty="0">
              <a:latin typeface="맑은고딕"/>
              <a:ea typeface="휴먼모음T" panose="02030504000101010101" pitchFamily="18" charset="-127"/>
            </a:endParaRPr>
          </a:p>
          <a:p>
            <a:pPr marL="349250" indent="-349250" eaLnBrk="1" hangingPunct="1">
              <a:lnSpc>
                <a:spcPct val="250000"/>
              </a:lnSpc>
              <a:buFont typeface="+mj-ea"/>
              <a:buAutoNum type="circleNumDbPlain"/>
            </a:pPr>
            <a:endParaRPr lang="en-US" altLang="zh-CN" sz="800" dirty="0">
              <a:latin typeface="맑은고딕"/>
              <a:ea typeface="휴먼모음T" panose="02030504000101010101" pitchFamily="18" charset="-127"/>
            </a:endParaRP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2663EE07-20F1-41B3-949F-983672BEBB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2802440"/>
              </p:ext>
            </p:extLst>
          </p:nvPr>
        </p:nvGraphicFramePr>
        <p:xfrm>
          <a:off x="414342" y="4943475"/>
          <a:ext cx="4173686" cy="1798901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1481026">
                  <a:extLst>
                    <a:ext uri="{9D8B030D-6E8A-4147-A177-3AD203B41FA5}">
                      <a16:colId xmlns:a16="http://schemas.microsoft.com/office/drawing/2014/main" val="2990855677"/>
                    </a:ext>
                  </a:extLst>
                </a:gridCol>
                <a:gridCol w="2692660">
                  <a:extLst>
                    <a:ext uri="{9D8B030D-6E8A-4147-A177-3AD203B41FA5}">
                      <a16:colId xmlns:a16="http://schemas.microsoft.com/office/drawing/2014/main" val="3112947281"/>
                    </a:ext>
                  </a:extLst>
                </a:gridCol>
              </a:tblGrid>
              <a:tr h="20313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맑은고딕"/>
                        </a:rPr>
                        <a:t>동작 구분</a:t>
                      </a:r>
                      <a:endParaRPr lang="ko-KR" altLang="en-US" sz="800" dirty="0">
                        <a:latin typeface="맑은고딕"/>
                        <a:ea typeface="휴먼모음T" panose="02030504000101010101" pitchFamily="18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맑은고딕"/>
                        </a:rPr>
                        <a:t>동작 방법</a:t>
                      </a:r>
                      <a:endParaRPr lang="ko-KR" altLang="en-US" sz="800" dirty="0">
                        <a:latin typeface="맑은고딕"/>
                        <a:ea typeface="휴먼모음T" panose="02030504000101010101" pitchFamily="18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88586"/>
                  </a:ext>
                </a:extLst>
              </a:tr>
              <a:tr h="34210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맑은고딕"/>
                        </a:rPr>
                        <a:t>개별 전등 </a:t>
                      </a:r>
                      <a:r>
                        <a:rPr lang="en-US" altLang="ko-KR" sz="800" dirty="0">
                          <a:latin typeface="맑은고딕"/>
                        </a:rPr>
                        <a:t>ON</a:t>
                      </a:r>
                      <a:endParaRPr lang="ko-KR" altLang="en-US" sz="800" dirty="0">
                        <a:latin typeface="맑은고딕"/>
                        <a:ea typeface="휴먼모음T" panose="02030504000101010101" pitchFamily="18" charset="-127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dirty="0">
                          <a:latin typeface="맑은고딕"/>
                        </a:rPr>
                        <a:t>전등 버튼을 터치</a:t>
                      </a:r>
                      <a:r>
                        <a:rPr lang="en-US" altLang="ko-KR" sz="800" dirty="0">
                          <a:latin typeface="맑은고딕"/>
                        </a:rPr>
                        <a:t> (LED </a:t>
                      </a:r>
                      <a:r>
                        <a:rPr lang="ko-KR" altLang="en-US" sz="800" dirty="0">
                          <a:latin typeface="맑은고딕"/>
                        </a:rPr>
                        <a:t>꺼짐</a:t>
                      </a:r>
                      <a:r>
                        <a:rPr lang="en-US" altLang="ko-KR" sz="800" dirty="0">
                          <a:latin typeface="맑은고딕"/>
                        </a:rPr>
                        <a:t>) (Beep</a:t>
                      </a:r>
                      <a:r>
                        <a:rPr lang="ko-KR" altLang="en-US" sz="800" dirty="0">
                          <a:latin typeface="맑은고딕"/>
                        </a:rPr>
                        <a:t>음 소리</a:t>
                      </a:r>
                      <a:r>
                        <a:rPr lang="en-US" altLang="ko-KR" sz="800" dirty="0">
                          <a:latin typeface="맑은고딕"/>
                        </a:rPr>
                        <a:t>)</a:t>
                      </a:r>
                      <a:r>
                        <a:rPr lang="ko-KR" altLang="en-US" sz="800" dirty="0">
                          <a:latin typeface="맑은고딕"/>
                        </a:rPr>
                        <a:t> </a:t>
                      </a:r>
                      <a:endParaRPr lang="en-US" altLang="ko-KR" sz="800" dirty="0">
                        <a:latin typeface="맑은고딕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5511067"/>
                  </a:ext>
                </a:extLst>
              </a:tr>
              <a:tr h="34122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맑은고딕"/>
                        </a:rPr>
                        <a:t>개별 전등 </a:t>
                      </a:r>
                      <a:r>
                        <a:rPr lang="en-US" altLang="ko-KR" sz="800" dirty="0">
                          <a:latin typeface="맑은고딕"/>
                        </a:rPr>
                        <a:t>OFF</a:t>
                      </a:r>
                      <a:endParaRPr lang="ko-KR" altLang="en-US" sz="800" dirty="0">
                        <a:latin typeface="맑은고딕"/>
                        <a:ea typeface="휴먼모음T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dirty="0">
                          <a:latin typeface="맑은고딕"/>
                        </a:rPr>
                        <a:t> 전등 버튼을 터치</a:t>
                      </a:r>
                      <a:r>
                        <a:rPr lang="en-US" altLang="ko-KR" sz="800" dirty="0">
                          <a:latin typeface="맑은고딕"/>
                        </a:rPr>
                        <a:t> (LED </a:t>
                      </a:r>
                      <a:r>
                        <a:rPr lang="ko-KR" altLang="en-US" sz="800" dirty="0" err="1">
                          <a:latin typeface="맑은고딕"/>
                        </a:rPr>
                        <a:t>켜짐</a:t>
                      </a:r>
                      <a:r>
                        <a:rPr lang="en-US" altLang="ko-KR" sz="800" dirty="0">
                          <a:latin typeface="맑은고딕"/>
                        </a:rPr>
                        <a:t>) (Beep</a:t>
                      </a:r>
                      <a:r>
                        <a:rPr lang="ko-KR" altLang="en-US" sz="800" dirty="0">
                          <a:latin typeface="맑은고딕"/>
                        </a:rPr>
                        <a:t>음 소리</a:t>
                      </a:r>
                      <a:r>
                        <a:rPr lang="en-US" altLang="ko-KR" sz="800" dirty="0">
                          <a:latin typeface="맑은고딕"/>
                        </a:rPr>
                        <a:t>)</a:t>
                      </a:r>
                      <a:r>
                        <a:rPr lang="ko-KR" altLang="en-US" sz="800" dirty="0">
                          <a:latin typeface="맑은고딕"/>
                        </a:rPr>
                        <a:t> </a:t>
                      </a:r>
                      <a:endParaRPr lang="en-US" altLang="ko-KR" sz="800" dirty="0">
                        <a:latin typeface="맑은고딕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dirty="0">
                          <a:latin typeface="맑은고딕"/>
                        </a:rPr>
                        <a:t>소등지연기능 </a:t>
                      </a:r>
                      <a:r>
                        <a:rPr lang="en-US" altLang="ko-KR" sz="800" dirty="0">
                          <a:latin typeface="맑은고딕"/>
                        </a:rPr>
                        <a:t>3~5</a:t>
                      </a:r>
                      <a:r>
                        <a:rPr lang="ko-KR" altLang="en-US" sz="800" dirty="0">
                          <a:latin typeface="맑은고딕"/>
                        </a:rPr>
                        <a:t>초간 </a:t>
                      </a:r>
                      <a:r>
                        <a:rPr lang="en-US" altLang="ko-KR" sz="800" dirty="0">
                          <a:latin typeface="맑은고딕"/>
                        </a:rPr>
                        <a:t>LED</a:t>
                      </a:r>
                      <a:r>
                        <a:rPr lang="ko-KR" altLang="en-US" sz="800" dirty="0">
                          <a:latin typeface="맑은고딕"/>
                        </a:rPr>
                        <a:t>점멸 후 조명 </a:t>
                      </a:r>
                      <a:r>
                        <a:rPr lang="en-US" altLang="ko-KR" sz="800" dirty="0">
                          <a:latin typeface="맑은고딕"/>
                        </a:rPr>
                        <a:t>OFF</a:t>
                      </a:r>
                      <a:endParaRPr lang="ko-KR" altLang="en-US" sz="800" dirty="0">
                        <a:latin typeface="맑은고딕"/>
                        <a:ea typeface="휴먼모음T" panose="02030504000101010101" pitchFamily="18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44545669"/>
                  </a:ext>
                </a:extLst>
              </a:tr>
              <a:tr h="34122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맑은고딕"/>
                        </a:rPr>
                        <a:t>전체 전등 </a:t>
                      </a:r>
                      <a:r>
                        <a:rPr lang="en-US" altLang="ko-KR" sz="800" dirty="0">
                          <a:latin typeface="맑은고딕"/>
                        </a:rPr>
                        <a:t>ON</a:t>
                      </a:r>
                      <a:endParaRPr lang="ko-KR" altLang="en-US" sz="800" dirty="0">
                        <a:latin typeface="맑은고딕"/>
                        <a:ea typeface="휴먼모음T" panose="02030504000101010101" pitchFamily="18" charset="-127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dirty="0">
                          <a:latin typeface="맑은고딕"/>
                        </a:rPr>
                        <a:t>전등 전체 버튼을 터치</a:t>
                      </a:r>
                      <a:r>
                        <a:rPr lang="en-US" altLang="ko-KR" sz="800" dirty="0">
                          <a:latin typeface="맑은고딕"/>
                        </a:rPr>
                        <a:t> (LED </a:t>
                      </a:r>
                      <a:r>
                        <a:rPr lang="ko-KR" altLang="en-US" sz="800" dirty="0">
                          <a:latin typeface="맑은고딕"/>
                        </a:rPr>
                        <a:t>꺼짐</a:t>
                      </a:r>
                      <a:r>
                        <a:rPr lang="en-US" altLang="ko-KR" sz="800" dirty="0">
                          <a:latin typeface="맑은고딕"/>
                        </a:rPr>
                        <a:t>) (Beep</a:t>
                      </a:r>
                      <a:r>
                        <a:rPr lang="ko-KR" altLang="en-US" sz="800" dirty="0">
                          <a:latin typeface="맑은고딕"/>
                        </a:rPr>
                        <a:t>음 소리</a:t>
                      </a:r>
                      <a:r>
                        <a:rPr lang="en-US" altLang="ko-KR" sz="800" dirty="0">
                          <a:latin typeface="맑은고딕"/>
                        </a:rPr>
                        <a:t>)</a:t>
                      </a:r>
                      <a:r>
                        <a:rPr lang="ko-KR" altLang="en-US" sz="800" dirty="0">
                          <a:latin typeface="맑은고딕"/>
                        </a:rPr>
                        <a:t> </a:t>
                      </a:r>
                      <a:endParaRPr lang="en-US" altLang="ko-KR" sz="800" dirty="0">
                        <a:latin typeface="맑은고딕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1353252"/>
                  </a:ext>
                </a:extLst>
              </a:tr>
              <a:tr h="40723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맑은고딕"/>
                        </a:rPr>
                        <a:t>전체 전등 </a:t>
                      </a:r>
                      <a:r>
                        <a:rPr lang="en-US" altLang="ko-KR" sz="800" dirty="0">
                          <a:latin typeface="맑은고딕"/>
                        </a:rPr>
                        <a:t>OFF</a:t>
                      </a:r>
                      <a:endParaRPr lang="ko-KR" altLang="en-US" sz="800" dirty="0">
                        <a:latin typeface="맑은고딕"/>
                        <a:ea typeface="휴먼모음T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dirty="0">
                          <a:latin typeface="맑은고딕"/>
                        </a:rPr>
                        <a:t>전등 전체 버튼을 터치</a:t>
                      </a:r>
                      <a:r>
                        <a:rPr lang="en-US" altLang="ko-KR" sz="800" dirty="0">
                          <a:latin typeface="맑은고딕"/>
                        </a:rPr>
                        <a:t>-(LED </a:t>
                      </a:r>
                      <a:r>
                        <a:rPr lang="ko-KR" altLang="en-US" sz="800" dirty="0" err="1">
                          <a:latin typeface="맑은고딕"/>
                        </a:rPr>
                        <a:t>켜짐</a:t>
                      </a:r>
                      <a:r>
                        <a:rPr lang="en-US" altLang="ko-KR" sz="800" dirty="0">
                          <a:latin typeface="맑은고딕"/>
                        </a:rPr>
                        <a:t>)-(Beep</a:t>
                      </a:r>
                      <a:r>
                        <a:rPr lang="ko-KR" altLang="en-US" sz="800" dirty="0">
                          <a:latin typeface="맑은고딕"/>
                        </a:rPr>
                        <a:t>음 소리</a:t>
                      </a:r>
                      <a:r>
                        <a:rPr lang="en-US" altLang="ko-KR" sz="800" dirty="0">
                          <a:latin typeface="맑은고딕"/>
                        </a:rPr>
                        <a:t>)</a:t>
                      </a:r>
                      <a:r>
                        <a:rPr lang="ko-KR" altLang="en-US" sz="800" dirty="0">
                          <a:latin typeface="맑은고딕"/>
                        </a:rPr>
                        <a:t> </a:t>
                      </a:r>
                      <a:endParaRPr lang="en-US" altLang="ko-KR" sz="800" dirty="0">
                        <a:latin typeface="맑은고딕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dirty="0">
                          <a:latin typeface="맑은고딕"/>
                        </a:rPr>
                        <a:t>소등지연기능 </a:t>
                      </a:r>
                      <a:r>
                        <a:rPr lang="en-US" altLang="ko-KR" sz="800" dirty="0">
                          <a:latin typeface="맑은고딕"/>
                        </a:rPr>
                        <a:t>3~5</a:t>
                      </a:r>
                      <a:r>
                        <a:rPr lang="ko-KR" altLang="en-US" sz="800" dirty="0">
                          <a:latin typeface="맑은고딕"/>
                        </a:rPr>
                        <a:t>초간 </a:t>
                      </a:r>
                      <a:r>
                        <a:rPr lang="en-US" altLang="ko-KR" sz="800" dirty="0">
                          <a:latin typeface="맑은고딕"/>
                        </a:rPr>
                        <a:t>LED</a:t>
                      </a:r>
                      <a:r>
                        <a:rPr lang="ko-KR" altLang="en-US" sz="800" dirty="0">
                          <a:latin typeface="맑은고딕"/>
                        </a:rPr>
                        <a:t>점멸 후 조명 </a:t>
                      </a:r>
                      <a:r>
                        <a:rPr lang="en-US" altLang="ko-KR" sz="800" dirty="0">
                          <a:latin typeface="맑은고딕"/>
                        </a:rPr>
                        <a:t>OFF</a:t>
                      </a:r>
                      <a:endParaRPr lang="ko-KR" altLang="en-US" sz="800" dirty="0">
                        <a:latin typeface="맑은고딕"/>
                        <a:ea typeface="휴먼모음T" panose="02030504000101010101" pitchFamily="18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68515138"/>
                  </a:ext>
                </a:extLst>
              </a:tr>
            </a:tbl>
          </a:graphicData>
        </a:graphic>
      </p:graphicFrame>
      <p:graphicFrame>
        <p:nvGraphicFramePr>
          <p:cNvPr id="33" name="표 32">
            <a:extLst>
              <a:ext uri="{FF2B5EF4-FFF2-40B4-BE49-F238E27FC236}">
                <a16:creationId xmlns:a16="http://schemas.microsoft.com/office/drawing/2014/main" id="{5275C8E9-58CB-4BA0-AFE4-758CF1231B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4736636"/>
              </p:ext>
            </p:extLst>
          </p:nvPr>
        </p:nvGraphicFramePr>
        <p:xfrm>
          <a:off x="5400518" y="2715203"/>
          <a:ext cx="4173686" cy="1138615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1481026">
                  <a:extLst>
                    <a:ext uri="{9D8B030D-6E8A-4147-A177-3AD203B41FA5}">
                      <a16:colId xmlns:a16="http://schemas.microsoft.com/office/drawing/2014/main" val="2990855677"/>
                    </a:ext>
                  </a:extLst>
                </a:gridCol>
                <a:gridCol w="2692660">
                  <a:extLst>
                    <a:ext uri="{9D8B030D-6E8A-4147-A177-3AD203B41FA5}">
                      <a16:colId xmlns:a16="http://schemas.microsoft.com/office/drawing/2014/main" val="3112947281"/>
                    </a:ext>
                  </a:extLst>
                </a:gridCol>
              </a:tblGrid>
              <a:tr h="27298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맑은고딕"/>
                        </a:rPr>
                        <a:t>동작 구분</a:t>
                      </a:r>
                      <a:endParaRPr lang="ko-KR" altLang="en-US" sz="800" dirty="0">
                        <a:latin typeface="맑은고딕"/>
                        <a:ea typeface="휴먼모음T" panose="02030504000101010101" pitchFamily="18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맑은고딕"/>
                        </a:rPr>
                        <a:t>동작 방법</a:t>
                      </a:r>
                      <a:endParaRPr lang="ko-KR" altLang="en-US" sz="800" dirty="0">
                        <a:latin typeface="맑은고딕"/>
                        <a:ea typeface="휴먼모음T" panose="02030504000101010101" pitchFamily="18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88586"/>
                  </a:ext>
                </a:extLst>
              </a:tr>
              <a:tr h="342104">
                <a:tc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50000"/>
                        </a:lnSpc>
                      </a:pPr>
                      <a:r>
                        <a:rPr lang="ko-KR" altLang="en-US" sz="80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소등 지연 </a:t>
                      </a:r>
                      <a:r>
                        <a:rPr lang="en-US" altLang="ko-KR" sz="80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ON</a:t>
                      </a:r>
                      <a:endParaRPr lang="ko-KR" altLang="en-US" sz="800" kern="1200" dirty="0">
                        <a:solidFill>
                          <a:schemeClr val="dk1"/>
                        </a:solidFill>
                        <a:latin typeface="맑은고딕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맑은고딕"/>
                        </a:rPr>
                        <a:t>전등</a:t>
                      </a:r>
                      <a:r>
                        <a:rPr lang="en-US" altLang="ko-KR" sz="800" dirty="0">
                          <a:latin typeface="맑은고딕"/>
                        </a:rPr>
                        <a:t>1</a:t>
                      </a:r>
                      <a:r>
                        <a:rPr lang="ko-KR" altLang="en-US" sz="800" dirty="0">
                          <a:latin typeface="맑은고딕"/>
                        </a:rPr>
                        <a:t> 버튼을 길게 </a:t>
                      </a:r>
                      <a:r>
                        <a:rPr lang="en-US" altLang="ko-KR" sz="800" dirty="0">
                          <a:latin typeface="맑은고딕"/>
                        </a:rPr>
                        <a:t>5</a:t>
                      </a:r>
                      <a:r>
                        <a:rPr lang="ko-KR" altLang="en-US" sz="800" dirty="0">
                          <a:latin typeface="맑은고딕"/>
                        </a:rPr>
                        <a:t>초간 터치</a:t>
                      </a:r>
                      <a:endParaRPr lang="en-US" altLang="ko-KR" sz="800" dirty="0">
                        <a:latin typeface="맑은고딕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800" dirty="0">
                          <a:latin typeface="맑은고딕"/>
                        </a:rPr>
                        <a:t>(Beep</a:t>
                      </a:r>
                      <a:r>
                        <a:rPr lang="ko-KR" altLang="en-US" sz="800" dirty="0">
                          <a:latin typeface="맑은고딕"/>
                        </a:rPr>
                        <a:t>음 소리</a:t>
                      </a:r>
                      <a:r>
                        <a:rPr lang="en-US" altLang="ko-KR" sz="800" dirty="0">
                          <a:latin typeface="맑은고딕"/>
                        </a:rPr>
                        <a:t>)</a:t>
                      </a:r>
                      <a:r>
                        <a:rPr lang="ko-KR" altLang="en-US" sz="800" dirty="0">
                          <a:latin typeface="맑은고딕"/>
                        </a:rPr>
                        <a:t> </a:t>
                      </a:r>
                      <a:endParaRPr lang="en-US" altLang="ko-KR" sz="800" dirty="0">
                        <a:latin typeface="맑은고딕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5511067"/>
                  </a:ext>
                </a:extLst>
              </a:tr>
              <a:tr h="34122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소등 지연 </a:t>
                      </a:r>
                      <a:r>
                        <a:rPr lang="en-US" altLang="ko-KR" sz="80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OFF</a:t>
                      </a:r>
                      <a:endParaRPr lang="ko-KR" altLang="en-US" sz="800" kern="1200" dirty="0">
                        <a:solidFill>
                          <a:schemeClr val="dk1"/>
                        </a:solidFill>
                        <a:latin typeface="맑은고딕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맑은고딕"/>
                        </a:rPr>
                        <a:t>전등</a:t>
                      </a:r>
                      <a:r>
                        <a:rPr lang="en-US" altLang="ko-KR" sz="800" dirty="0">
                          <a:latin typeface="맑은고딕"/>
                        </a:rPr>
                        <a:t>1</a:t>
                      </a:r>
                      <a:r>
                        <a:rPr lang="ko-KR" altLang="en-US" sz="800" dirty="0">
                          <a:latin typeface="맑은고딕"/>
                        </a:rPr>
                        <a:t> 버튼을 길게 </a:t>
                      </a:r>
                      <a:r>
                        <a:rPr lang="en-US" altLang="ko-KR" sz="800" dirty="0">
                          <a:latin typeface="맑은고딕"/>
                        </a:rPr>
                        <a:t>5</a:t>
                      </a:r>
                      <a:r>
                        <a:rPr lang="ko-KR" altLang="en-US" sz="800" dirty="0">
                          <a:latin typeface="맑은고딕"/>
                        </a:rPr>
                        <a:t>초간 터치 </a:t>
                      </a:r>
                      <a:endParaRPr lang="en-US" altLang="ko-KR" sz="800" dirty="0">
                        <a:latin typeface="맑은고딕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800" dirty="0">
                          <a:latin typeface="맑은고딕"/>
                        </a:rPr>
                        <a:t>(Beep-Beep</a:t>
                      </a:r>
                      <a:r>
                        <a:rPr lang="ko-KR" altLang="en-US" sz="800" dirty="0">
                          <a:latin typeface="맑은고딕"/>
                        </a:rPr>
                        <a:t>음 소리</a:t>
                      </a:r>
                      <a:r>
                        <a:rPr lang="en-US" altLang="ko-KR" sz="800" dirty="0">
                          <a:latin typeface="맑은고딕"/>
                        </a:rPr>
                        <a:t>)</a:t>
                      </a:r>
                      <a:r>
                        <a:rPr lang="ko-KR" altLang="en-US" sz="800" dirty="0">
                          <a:latin typeface="맑은고딕"/>
                        </a:rPr>
                        <a:t> </a:t>
                      </a:r>
                      <a:endParaRPr lang="en-US" altLang="ko-KR" sz="800" dirty="0">
                        <a:latin typeface="맑은고딕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44545669"/>
                  </a:ext>
                </a:extLst>
              </a:tr>
            </a:tbl>
          </a:graphicData>
        </a:graphic>
      </p:graphicFrame>
      <p:sp>
        <p:nvSpPr>
          <p:cNvPr id="34" name="모서리가 둥근 직사각형 109">
            <a:extLst>
              <a:ext uri="{FF2B5EF4-FFF2-40B4-BE49-F238E27FC236}">
                <a16:creationId xmlns:a16="http://schemas.microsoft.com/office/drawing/2014/main" id="{8222CBCE-9354-493F-935A-7DC10D88D8A0}"/>
              </a:ext>
            </a:extLst>
          </p:cNvPr>
          <p:cNvSpPr/>
          <p:nvPr/>
        </p:nvSpPr>
        <p:spPr bwMode="auto">
          <a:xfrm>
            <a:off x="1877401" y="1592004"/>
            <a:ext cx="145111" cy="220169"/>
          </a:xfrm>
          <a:prstGeom prst="round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592" tIns="46796" rIns="93592" bIns="46796" anchor="ctr"/>
          <a:lstStyle/>
          <a:p>
            <a:pPr algn="ctr"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36" name="모서리가 둥근 직사각형 109">
            <a:extLst>
              <a:ext uri="{FF2B5EF4-FFF2-40B4-BE49-F238E27FC236}">
                <a16:creationId xmlns:a16="http://schemas.microsoft.com/office/drawing/2014/main" id="{70C86564-3B1C-462E-ACBA-A075961BE878}"/>
              </a:ext>
            </a:extLst>
          </p:cNvPr>
          <p:cNvSpPr/>
          <p:nvPr/>
        </p:nvSpPr>
        <p:spPr bwMode="auto">
          <a:xfrm>
            <a:off x="1884912" y="1852690"/>
            <a:ext cx="145111" cy="220169"/>
          </a:xfrm>
          <a:prstGeom prst="round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592" tIns="46796" rIns="93592" bIns="46796" anchor="ctr"/>
          <a:lstStyle/>
          <a:p>
            <a:pPr algn="ctr"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37" name="모서리가 둥근 직사각형 109">
            <a:extLst>
              <a:ext uri="{FF2B5EF4-FFF2-40B4-BE49-F238E27FC236}">
                <a16:creationId xmlns:a16="http://schemas.microsoft.com/office/drawing/2014/main" id="{6C4E2BBE-351D-4A5C-8633-4B04BD0B204A}"/>
              </a:ext>
            </a:extLst>
          </p:cNvPr>
          <p:cNvSpPr/>
          <p:nvPr/>
        </p:nvSpPr>
        <p:spPr bwMode="auto">
          <a:xfrm>
            <a:off x="2219802" y="1852690"/>
            <a:ext cx="145111" cy="220169"/>
          </a:xfrm>
          <a:prstGeom prst="round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592" tIns="46796" rIns="93592" bIns="46796" anchor="ctr"/>
          <a:lstStyle/>
          <a:p>
            <a:pPr algn="ctr"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9C236F9C-04AE-47C9-B192-454EC0E1C718}"/>
              </a:ext>
            </a:extLst>
          </p:cNvPr>
          <p:cNvGrpSpPr/>
          <p:nvPr/>
        </p:nvGrpSpPr>
        <p:grpSpPr>
          <a:xfrm>
            <a:off x="6174640" y="288397"/>
            <a:ext cx="2539961" cy="2430653"/>
            <a:chOff x="6174640" y="288397"/>
            <a:chExt cx="2539961" cy="2430653"/>
          </a:xfrm>
        </p:grpSpPr>
        <p:pic>
          <p:nvPicPr>
            <p:cNvPr id="86" name="그림 85">
              <a:extLst>
                <a:ext uri="{FF2B5EF4-FFF2-40B4-BE49-F238E27FC236}">
                  <a16:creationId xmlns:a16="http://schemas.microsoft.com/office/drawing/2014/main" id="{51301A85-7825-4B26-9E42-D150562D43C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74640" y="288397"/>
              <a:ext cx="2539961" cy="2430653"/>
            </a:xfrm>
            <a:prstGeom prst="rect">
              <a:avLst/>
            </a:prstGeom>
          </p:spPr>
        </p:pic>
        <p:pic>
          <p:nvPicPr>
            <p:cNvPr id="87" name="그림 10" descr="손가락.png">
              <a:extLst>
                <a:ext uri="{FF2B5EF4-FFF2-40B4-BE49-F238E27FC236}">
                  <a16:creationId xmlns:a16="http://schemas.microsoft.com/office/drawing/2014/main" id="{6B4EBCFE-8316-43E3-AFAD-1F132219C3D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8640643">
              <a:off x="6323297" y="1369185"/>
              <a:ext cx="612830" cy="4939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타원 38">
              <a:extLst>
                <a:ext uri="{FF2B5EF4-FFF2-40B4-BE49-F238E27FC236}">
                  <a16:creationId xmlns:a16="http://schemas.microsoft.com/office/drawing/2014/main" id="{4428A1E6-E5DE-4D1E-842C-67B795289EBC}"/>
                </a:ext>
              </a:extLst>
            </p:cNvPr>
            <p:cNvSpPr/>
            <p:nvPr/>
          </p:nvSpPr>
          <p:spPr bwMode="auto">
            <a:xfrm>
              <a:off x="6629712" y="1252249"/>
              <a:ext cx="185738" cy="18732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ko-KR" sz="11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  <a:endParaRPr lang="ko-KR" altLang="en-US" sz="11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pic>
          <p:nvPicPr>
            <p:cNvPr id="35" name="그림 34">
              <a:extLst>
                <a:ext uri="{FF2B5EF4-FFF2-40B4-BE49-F238E27FC236}">
                  <a16:creationId xmlns:a16="http://schemas.microsoft.com/office/drawing/2014/main" id="{C287C5B7-2210-42D3-BB1B-001F607D979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0860"/>
            <a:stretch/>
          </p:blipFill>
          <p:spPr>
            <a:xfrm>
              <a:off x="6889506" y="914965"/>
              <a:ext cx="1114194" cy="30489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854490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그룹 17">
            <a:extLst>
              <a:ext uri="{FF2B5EF4-FFF2-40B4-BE49-F238E27FC236}">
                <a16:creationId xmlns:a16="http://schemas.microsoft.com/office/drawing/2014/main" id="{8D191A99-C5E2-4C5F-A7A5-B92A3A8A56BA}"/>
              </a:ext>
            </a:extLst>
          </p:cNvPr>
          <p:cNvGrpSpPr/>
          <p:nvPr/>
        </p:nvGrpSpPr>
        <p:grpSpPr>
          <a:xfrm>
            <a:off x="6163487" y="259264"/>
            <a:ext cx="2539961" cy="2430653"/>
            <a:chOff x="6168250" y="460375"/>
            <a:chExt cx="2539961" cy="2430653"/>
          </a:xfrm>
        </p:grpSpPr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2C209F83-E4A5-411F-96D6-4D34B0F3EADF}"/>
                </a:ext>
              </a:extLst>
            </p:cNvPr>
            <p:cNvGrpSpPr/>
            <p:nvPr/>
          </p:nvGrpSpPr>
          <p:grpSpPr>
            <a:xfrm>
              <a:off x="6168250" y="460375"/>
              <a:ext cx="2539961" cy="2430653"/>
              <a:chOff x="6168250" y="508000"/>
              <a:chExt cx="2539961" cy="2430653"/>
            </a:xfrm>
          </p:grpSpPr>
          <p:pic>
            <p:nvPicPr>
              <p:cNvPr id="9" name="그림 8">
                <a:extLst>
                  <a:ext uri="{FF2B5EF4-FFF2-40B4-BE49-F238E27FC236}">
                    <a16:creationId xmlns:a16="http://schemas.microsoft.com/office/drawing/2014/main" id="{8AED1876-58C7-41E5-AD74-B0B4A90236C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168250" y="508000"/>
                <a:ext cx="2539961" cy="2430653"/>
              </a:xfrm>
              <a:prstGeom prst="rect">
                <a:avLst/>
              </a:prstGeom>
            </p:spPr>
          </p:pic>
          <p:pic>
            <p:nvPicPr>
              <p:cNvPr id="4" name="그림 3">
                <a:extLst>
                  <a:ext uri="{FF2B5EF4-FFF2-40B4-BE49-F238E27FC236}">
                    <a16:creationId xmlns:a16="http://schemas.microsoft.com/office/drawing/2014/main" id="{F37CA621-13B9-43DE-8496-CA282FECD95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1617" t="7182" r="19075" b="66422"/>
              <a:stretch/>
            </p:blipFill>
            <p:spPr>
              <a:xfrm>
                <a:off x="7646812" y="1171324"/>
                <a:ext cx="121866" cy="95687"/>
              </a:xfrm>
              <a:prstGeom prst="rect">
                <a:avLst/>
              </a:prstGeom>
            </p:spPr>
          </p:pic>
        </p:grpSp>
        <p:pic>
          <p:nvPicPr>
            <p:cNvPr id="30" name="그림 29">
              <a:extLst>
                <a:ext uri="{FF2B5EF4-FFF2-40B4-BE49-F238E27FC236}">
                  <a16:creationId xmlns:a16="http://schemas.microsoft.com/office/drawing/2014/main" id="{D7D8ADE6-A014-4766-970F-02062C1E85A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88649" y="1115642"/>
              <a:ext cx="1093302" cy="302878"/>
            </a:xfrm>
            <a:prstGeom prst="rect">
              <a:avLst/>
            </a:prstGeom>
          </p:spPr>
        </p:pic>
      </p:grpSp>
      <p:sp>
        <p:nvSpPr>
          <p:cNvPr id="2" name="Line 3">
            <a:extLst>
              <a:ext uri="{FF2B5EF4-FFF2-40B4-BE49-F238E27FC236}">
                <a16:creationId xmlns:a16="http://schemas.microsoft.com/office/drawing/2014/main" id="{EFD9A285-B1EF-7324-0EA1-9C0C3C4B4596}"/>
              </a:ext>
            </a:extLst>
          </p:cNvPr>
          <p:cNvSpPr>
            <a:spLocks noChangeShapeType="1"/>
          </p:cNvSpPr>
          <p:nvPr/>
        </p:nvSpPr>
        <p:spPr bwMode="auto">
          <a:xfrm>
            <a:off x="4953000" y="678180"/>
            <a:ext cx="0" cy="6840538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8" name="AutoShape 10">
            <a:extLst>
              <a:ext uri="{FF2B5EF4-FFF2-40B4-BE49-F238E27FC236}">
                <a16:creationId xmlns:a16="http://schemas.microsoft.com/office/drawing/2014/main" id="{C3531C7E-11F7-4B9F-9D5C-B1270637D3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9425" y="119514"/>
            <a:ext cx="4106863" cy="252412"/>
          </a:xfrm>
          <a:prstGeom prst="flowChartAlternateProcess">
            <a:avLst/>
          </a:prstGeom>
          <a:noFill/>
          <a:ln w="19050">
            <a:solidFill>
              <a:srgbClr val="820000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ko-KR" altLang="en-US" sz="900" dirty="0">
                <a:latin typeface="맑은고딕"/>
                <a:ea typeface="휴먼모음T" pitchFamily="18" charset="-127"/>
              </a:rPr>
              <a:t>슬립 모드  </a:t>
            </a:r>
            <a:r>
              <a:rPr lang="en-US" altLang="ko-KR" sz="900" dirty="0">
                <a:latin typeface="맑은고딕"/>
                <a:ea typeface="휴먼모음T" pitchFamily="18" charset="-127"/>
              </a:rPr>
              <a:t>ON / OFF </a:t>
            </a:r>
            <a:r>
              <a:rPr lang="ko-KR" altLang="en-US" sz="900" dirty="0">
                <a:latin typeface="맑은고딕"/>
                <a:ea typeface="휴먼모음T" pitchFamily="18" charset="-127"/>
              </a:rPr>
              <a:t>적용</a:t>
            </a:r>
          </a:p>
        </p:txBody>
      </p:sp>
      <p:pic>
        <p:nvPicPr>
          <p:cNvPr id="49" name="그림 48">
            <a:extLst>
              <a:ext uri="{FF2B5EF4-FFF2-40B4-BE49-F238E27FC236}">
                <a16:creationId xmlns:a16="http://schemas.microsoft.com/office/drawing/2014/main" id="{EE3D3B85-55FD-46C8-BA8A-8B87AF6052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2875" y="334118"/>
            <a:ext cx="2539961" cy="2430653"/>
          </a:xfrm>
          <a:prstGeom prst="rect">
            <a:avLst/>
          </a:prstGeom>
        </p:spPr>
      </p:pic>
      <p:sp>
        <p:nvSpPr>
          <p:cNvPr id="51" name="AutoShape 9">
            <a:extLst>
              <a:ext uri="{FF2B5EF4-FFF2-40B4-BE49-F238E27FC236}">
                <a16:creationId xmlns:a16="http://schemas.microsoft.com/office/drawing/2014/main" id="{2B12ECB6-0B87-4986-AF7D-8A313880E5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8455" y="3815985"/>
            <a:ext cx="4759784" cy="2324904"/>
          </a:xfrm>
          <a:prstGeom prst="flowChartAlternateProcess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Char char="-"/>
            </a:pPr>
            <a:r>
              <a:rPr kumimoji="0" lang="en-US" altLang="ko-KR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 </a:t>
            </a:r>
            <a:r>
              <a:rPr kumimoji="0" lang="ko-KR" altLang="en-US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 전체 전등이 소등상태에서 </a:t>
            </a:r>
            <a:r>
              <a:rPr kumimoji="0" lang="en-US" altLang="ko-KR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1</a:t>
            </a:r>
            <a:r>
              <a:rPr kumimoji="0" lang="ko-KR" altLang="en-US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분간 터치가 없을 시 모든 </a:t>
            </a:r>
            <a:r>
              <a:rPr kumimoji="0" lang="en-US" altLang="ko-KR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LED</a:t>
            </a:r>
            <a:r>
              <a:rPr kumimoji="0" lang="ko-KR" altLang="en-US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 램프가 </a:t>
            </a:r>
            <a:r>
              <a:rPr kumimoji="0" lang="en-US" altLang="ko-KR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OFF </a:t>
            </a:r>
            <a:r>
              <a:rPr kumimoji="0" lang="ko-KR" altLang="en-US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상태로 유지  됩니다</a:t>
            </a:r>
            <a:r>
              <a:rPr kumimoji="0" lang="en-US" altLang="ko-KR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.</a:t>
            </a:r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None/>
            </a:pPr>
            <a:r>
              <a:rPr kumimoji="0" lang="en-US" altLang="ko-KR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-</a:t>
            </a:r>
            <a:r>
              <a:rPr kumimoji="0" lang="ko-KR" altLang="en-US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  전등이 </a:t>
            </a:r>
            <a:r>
              <a:rPr kumimoji="0" lang="en-US" altLang="ko-KR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1</a:t>
            </a:r>
            <a:r>
              <a:rPr kumimoji="0" lang="ko-KR" altLang="en-US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회로 이상 점등상태일 경우는 슬립모드가 동작하지 않습니다</a:t>
            </a:r>
            <a:r>
              <a:rPr kumimoji="0" lang="en-US" altLang="ko-KR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. </a:t>
            </a:r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None/>
            </a:pPr>
            <a:r>
              <a:rPr kumimoji="0" lang="en-US" altLang="ko-KR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 </a:t>
            </a:r>
            <a:r>
              <a:rPr kumimoji="0" lang="ko-KR" altLang="en-US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  단 콘센트 상태는 무관하게  슬립모드가 적용 됩니다</a:t>
            </a:r>
            <a:r>
              <a:rPr kumimoji="0" lang="en-US" altLang="ko-KR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.</a:t>
            </a:r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None/>
            </a:pPr>
            <a:r>
              <a:rPr kumimoji="0" lang="en-US" altLang="ko-KR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-</a:t>
            </a:r>
            <a:r>
              <a:rPr kumimoji="0" lang="ko-KR" altLang="en-US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  전등 또는 콘센트 버튼을 터치 시 슬립 모드가 해제 되며 </a:t>
            </a:r>
            <a:r>
              <a:rPr kumimoji="0" lang="en-US" altLang="ko-KR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LED</a:t>
            </a:r>
            <a:r>
              <a:rPr kumimoji="0" lang="ko-KR" altLang="en-US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램프는 스위치 현재 상태를</a:t>
            </a:r>
            <a:endParaRPr kumimoji="0" lang="en-US" altLang="ko-KR" sz="8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anose="020B0503020000020004" pitchFamily="50" charset="-127"/>
            </a:endParaRPr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None/>
            </a:pPr>
            <a:r>
              <a:rPr kumimoji="0" lang="en-US" altLang="ko-KR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   </a:t>
            </a:r>
            <a:r>
              <a:rPr kumimoji="0" lang="ko-KR" altLang="en-US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표시 합니다</a:t>
            </a:r>
            <a:r>
              <a:rPr kumimoji="0" lang="en-US" altLang="ko-KR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.   </a:t>
            </a:r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Char char="-"/>
            </a:pPr>
            <a:endParaRPr kumimoji="0" lang="en-US" altLang="ko-KR" sz="8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anose="020B0503020000020004" pitchFamily="50" charset="-127"/>
            </a:endParaRPr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Char char="-"/>
            </a:pPr>
            <a:endParaRPr kumimoji="0" lang="en-US" altLang="zh-CN" sz="800" dirty="0">
              <a:latin typeface="맑은 고딕" panose="020B0503020000020004" pitchFamily="50" charset="-127"/>
              <a:ea typeface="맑은 고딕" panose="020B0503020000020004" pitchFamily="50" charset="-127"/>
              <a:cs typeface="맑은 고딕" panose="020B0503020000020004" pitchFamily="50" charset="-127"/>
            </a:endParaRPr>
          </a:p>
        </p:txBody>
      </p:sp>
      <p:sp>
        <p:nvSpPr>
          <p:cNvPr id="8" name="AutoShape 10">
            <a:extLst>
              <a:ext uri="{FF2B5EF4-FFF2-40B4-BE49-F238E27FC236}">
                <a16:creationId xmlns:a16="http://schemas.microsoft.com/office/drawing/2014/main" id="{B4B8A53E-F426-4DC3-8DF1-098D4B9CA3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4800" y="119514"/>
            <a:ext cx="4106863" cy="252412"/>
          </a:xfrm>
          <a:prstGeom prst="flowChartAlternateProcess">
            <a:avLst/>
          </a:prstGeom>
          <a:noFill/>
          <a:ln w="19050">
            <a:solidFill>
              <a:srgbClr val="820000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ko-KR" altLang="en-US" sz="900" dirty="0">
                <a:latin typeface="맑은고딕"/>
                <a:ea typeface="휴먼모음T" pitchFamily="18" charset="-127"/>
              </a:rPr>
              <a:t>대기 전력 콘센트 제어</a:t>
            </a:r>
          </a:p>
        </p:txBody>
      </p:sp>
      <p:graphicFrame>
        <p:nvGraphicFramePr>
          <p:cNvPr id="14" name="표 13">
            <a:extLst>
              <a:ext uri="{FF2B5EF4-FFF2-40B4-BE49-F238E27FC236}">
                <a16:creationId xmlns:a16="http://schemas.microsoft.com/office/drawing/2014/main" id="{76C1E216-CF96-4ECC-BBFA-96FBA511BC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1360946"/>
              </p:ext>
            </p:extLst>
          </p:nvPr>
        </p:nvGraphicFramePr>
        <p:xfrm>
          <a:off x="479425" y="2648588"/>
          <a:ext cx="4173686" cy="1138615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1481026">
                  <a:extLst>
                    <a:ext uri="{9D8B030D-6E8A-4147-A177-3AD203B41FA5}">
                      <a16:colId xmlns:a16="http://schemas.microsoft.com/office/drawing/2014/main" val="2990855677"/>
                    </a:ext>
                  </a:extLst>
                </a:gridCol>
                <a:gridCol w="2692660">
                  <a:extLst>
                    <a:ext uri="{9D8B030D-6E8A-4147-A177-3AD203B41FA5}">
                      <a16:colId xmlns:a16="http://schemas.microsoft.com/office/drawing/2014/main" val="3112947281"/>
                    </a:ext>
                  </a:extLst>
                </a:gridCol>
              </a:tblGrid>
              <a:tr h="27298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b="1" dirty="0">
                          <a:latin typeface="맑은고딕"/>
                        </a:rPr>
                        <a:t>동작 구분</a:t>
                      </a:r>
                      <a:endParaRPr lang="ko-KR" altLang="en-US" sz="800" b="1" dirty="0">
                        <a:latin typeface="맑은고딕"/>
                        <a:ea typeface="휴먼모음T" panose="02030504000101010101" pitchFamily="18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b="1" dirty="0">
                          <a:latin typeface="맑은고딕"/>
                        </a:rPr>
                        <a:t>동작 방법</a:t>
                      </a:r>
                      <a:endParaRPr lang="ko-KR" altLang="en-US" sz="800" b="1" dirty="0">
                        <a:latin typeface="맑은고딕"/>
                        <a:ea typeface="휴먼모음T" panose="02030504000101010101" pitchFamily="18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88586"/>
                  </a:ext>
                </a:extLst>
              </a:tr>
              <a:tr h="34210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b="0" dirty="0">
                          <a:latin typeface="맑은고딕"/>
                        </a:rPr>
                        <a:t>슬립 모드 </a:t>
                      </a:r>
                      <a:r>
                        <a:rPr lang="en-US" altLang="ko-KR" sz="800" b="0" dirty="0">
                          <a:latin typeface="맑은고딕"/>
                        </a:rPr>
                        <a:t>ON</a:t>
                      </a:r>
                      <a:endParaRPr lang="ko-KR" altLang="en-US" sz="800" b="0" dirty="0">
                        <a:latin typeface="맑은고딕"/>
                        <a:ea typeface="휴먼모음T" panose="02030504000101010101" pitchFamily="18" charset="-127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전등</a:t>
                      </a:r>
                      <a:r>
                        <a:rPr lang="en-US" altLang="ko-KR" sz="800" b="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1 / </a:t>
                      </a:r>
                      <a:r>
                        <a:rPr lang="ko-KR" altLang="en-US" sz="800" b="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콘센트 전체 버튼 동시에 길게 </a:t>
                      </a:r>
                      <a:r>
                        <a:rPr lang="en-US" altLang="ko-KR" sz="800" b="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800" b="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초간 터치 </a:t>
                      </a:r>
                      <a:endParaRPr lang="en-US" altLang="ko-KR" sz="800" b="0" kern="1200" dirty="0">
                        <a:solidFill>
                          <a:schemeClr val="dk1"/>
                        </a:solidFill>
                        <a:latin typeface="맑은고딕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dirty="0">
                          <a:latin typeface="맑은고딕"/>
                        </a:rPr>
                        <a:t>(Beep</a:t>
                      </a:r>
                      <a:r>
                        <a:rPr lang="ko-KR" altLang="en-US" sz="800" dirty="0">
                          <a:latin typeface="맑은고딕"/>
                        </a:rPr>
                        <a:t>음 소리</a:t>
                      </a:r>
                      <a:r>
                        <a:rPr lang="en-US" altLang="ko-KR" sz="800" dirty="0">
                          <a:latin typeface="맑은고딕"/>
                        </a:rPr>
                        <a:t>)</a:t>
                      </a:r>
                      <a:r>
                        <a:rPr lang="ko-KR" altLang="en-US" sz="800" dirty="0">
                          <a:latin typeface="맑은고딕"/>
                        </a:rPr>
                        <a:t> </a:t>
                      </a:r>
                      <a:endParaRPr lang="en-US" altLang="ko-KR" sz="800" dirty="0">
                        <a:latin typeface="맑은고딕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5511067"/>
                  </a:ext>
                </a:extLst>
              </a:tr>
              <a:tr h="34122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b="0" dirty="0">
                          <a:latin typeface="맑은고딕"/>
                        </a:rPr>
                        <a:t>슬립 모드 </a:t>
                      </a:r>
                      <a:r>
                        <a:rPr lang="en-US" altLang="ko-KR" sz="800" b="0" dirty="0">
                          <a:latin typeface="맑은고딕"/>
                        </a:rPr>
                        <a:t>OFF</a:t>
                      </a:r>
                      <a:endParaRPr lang="ko-KR" altLang="en-US" sz="800" b="0" dirty="0">
                        <a:latin typeface="맑은고딕"/>
                        <a:ea typeface="휴먼모음T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800" b="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전등</a:t>
                      </a:r>
                      <a:r>
                        <a:rPr lang="en-US" altLang="ko-KR" sz="800" b="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1 / </a:t>
                      </a:r>
                      <a:r>
                        <a:rPr lang="ko-KR" altLang="en-US" sz="800" b="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콘센트 전체 버튼 동시에 길게 </a:t>
                      </a:r>
                      <a:r>
                        <a:rPr lang="en-US" altLang="ko-KR" sz="800" b="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800" b="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초간 터치 </a:t>
                      </a:r>
                      <a:endParaRPr lang="en-US" altLang="ko-KR" sz="800" b="0" kern="1200" dirty="0">
                        <a:solidFill>
                          <a:schemeClr val="dk1"/>
                        </a:solidFill>
                        <a:latin typeface="맑은고딕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dirty="0">
                          <a:latin typeface="맑은고딕"/>
                        </a:rPr>
                        <a:t>(Beep-Beep</a:t>
                      </a:r>
                      <a:r>
                        <a:rPr lang="ko-KR" altLang="en-US" sz="800" dirty="0">
                          <a:latin typeface="맑은고딕"/>
                        </a:rPr>
                        <a:t>음 소리</a:t>
                      </a:r>
                      <a:r>
                        <a:rPr lang="en-US" altLang="ko-KR" sz="800" dirty="0">
                          <a:latin typeface="맑은고딕"/>
                        </a:rPr>
                        <a:t>)</a:t>
                      </a:r>
                      <a:r>
                        <a:rPr lang="ko-KR" altLang="en-US" sz="800" dirty="0">
                          <a:latin typeface="맑은고딕"/>
                        </a:rPr>
                        <a:t> </a:t>
                      </a:r>
                      <a:endParaRPr lang="en-US" altLang="ko-KR" sz="800" dirty="0">
                        <a:latin typeface="맑은고딕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44545669"/>
                  </a:ext>
                </a:extLst>
              </a:tr>
            </a:tbl>
          </a:graphicData>
        </a:graphic>
      </p:graphicFrame>
      <p:graphicFrame>
        <p:nvGraphicFramePr>
          <p:cNvPr id="17" name="표 16">
            <a:extLst>
              <a:ext uri="{FF2B5EF4-FFF2-40B4-BE49-F238E27FC236}">
                <a16:creationId xmlns:a16="http://schemas.microsoft.com/office/drawing/2014/main" id="{9D836819-42EC-48CA-831E-ED6CFE05F6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1780294"/>
              </p:ext>
            </p:extLst>
          </p:nvPr>
        </p:nvGraphicFramePr>
        <p:xfrm>
          <a:off x="5398710" y="2563906"/>
          <a:ext cx="4173686" cy="3506298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1481026">
                  <a:extLst>
                    <a:ext uri="{9D8B030D-6E8A-4147-A177-3AD203B41FA5}">
                      <a16:colId xmlns:a16="http://schemas.microsoft.com/office/drawing/2014/main" val="2990855677"/>
                    </a:ext>
                  </a:extLst>
                </a:gridCol>
                <a:gridCol w="2692660">
                  <a:extLst>
                    <a:ext uri="{9D8B030D-6E8A-4147-A177-3AD203B41FA5}">
                      <a16:colId xmlns:a16="http://schemas.microsoft.com/office/drawing/2014/main" val="3112947281"/>
                    </a:ext>
                  </a:extLst>
                </a:gridCol>
              </a:tblGrid>
              <a:tr h="24191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맑은고딕"/>
                        </a:rPr>
                        <a:t>동작 구분</a:t>
                      </a:r>
                      <a:endParaRPr lang="ko-KR" altLang="en-US" sz="800" dirty="0">
                        <a:latin typeface="맑은고딕"/>
                        <a:ea typeface="휴먼모음T" panose="02030504000101010101" pitchFamily="18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맑은고딕"/>
                        </a:rPr>
                        <a:t>동작 방법</a:t>
                      </a:r>
                      <a:endParaRPr lang="ko-KR" altLang="en-US" sz="800" dirty="0">
                        <a:latin typeface="맑은고딕"/>
                        <a:ea typeface="휴먼모음T" panose="02030504000101010101" pitchFamily="18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88586"/>
                  </a:ext>
                </a:extLst>
              </a:tr>
              <a:tr h="29445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맑은고딕"/>
                        </a:rPr>
                        <a:t>개별 콘센트 </a:t>
                      </a:r>
                      <a:r>
                        <a:rPr lang="en-US" altLang="ko-KR" sz="800" dirty="0">
                          <a:latin typeface="맑은고딕"/>
                        </a:rPr>
                        <a:t>ON</a:t>
                      </a:r>
                      <a:endParaRPr lang="ko-KR" altLang="en-US" sz="800" dirty="0">
                        <a:latin typeface="맑은고딕"/>
                        <a:ea typeface="휴먼모음T" panose="02030504000101010101" pitchFamily="18" charset="-127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dirty="0">
                          <a:latin typeface="맑은고딕"/>
                        </a:rPr>
                        <a:t>콘센트 버튼을 터치</a:t>
                      </a:r>
                      <a:r>
                        <a:rPr lang="en-US" altLang="ko-KR" sz="800" dirty="0">
                          <a:latin typeface="맑은고딕"/>
                        </a:rPr>
                        <a:t>-(LED </a:t>
                      </a:r>
                      <a:r>
                        <a:rPr lang="ko-KR" altLang="en-US" sz="800" dirty="0">
                          <a:latin typeface="맑은고딕"/>
                        </a:rPr>
                        <a:t>꺼짐</a:t>
                      </a:r>
                      <a:r>
                        <a:rPr lang="en-US" altLang="ko-KR" sz="800" dirty="0">
                          <a:latin typeface="맑은고딕"/>
                        </a:rPr>
                        <a:t>)-(Beep</a:t>
                      </a:r>
                      <a:r>
                        <a:rPr lang="ko-KR" altLang="en-US" sz="800" dirty="0">
                          <a:latin typeface="맑은고딕"/>
                        </a:rPr>
                        <a:t>음 소리</a:t>
                      </a:r>
                      <a:r>
                        <a:rPr lang="en-US" altLang="ko-KR" sz="800" dirty="0">
                          <a:latin typeface="맑은고딕"/>
                        </a:rPr>
                        <a:t>)</a:t>
                      </a:r>
                      <a:r>
                        <a:rPr lang="ko-KR" altLang="en-US" sz="800" dirty="0">
                          <a:latin typeface="맑은고딕"/>
                        </a:rPr>
                        <a:t> </a:t>
                      </a:r>
                      <a:endParaRPr lang="en-US" altLang="ko-KR" sz="800" dirty="0">
                        <a:latin typeface="맑은고딕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dirty="0">
                          <a:latin typeface="맑은고딕"/>
                        </a:rPr>
                        <a:t>(LCD </a:t>
                      </a:r>
                      <a:r>
                        <a:rPr lang="ko-KR" altLang="en-US" sz="800" dirty="0">
                          <a:latin typeface="맑은고딕"/>
                        </a:rPr>
                        <a:t>학습모드 설정 값 </a:t>
                      </a:r>
                      <a:r>
                        <a:rPr lang="en-US" altLang="ko-KR" sz="800" dirty="0">
                          <a:latin typeface="맑은고딕"/>
                        </a:rPr>
                        <a:t>,</a:t>
                      </a:r>
                      <a:r>
                        <a:rPr lang="ko-KR" altLang="en-US" sz="800" dirty="0">
                          <a:latin typeface="맑은고딕"/>
                        </a:rPr>
                        <a:t>전력량</a:t>
                      </a:r>
                      <a:r>
                        <a:rPr lang="en-US" altLang="ko-KR" sz="800" dirty="0">
                          <a:latin typeface="맑은고딕"/>
                        </a:rPr>
                        <a:t>,</a:t>
                      </a:r>
                      <a:r>
                        <a:rPr lang="ko-KR" altLang="en-US" sz="800" dirty="0">
                          <a:latin typeface="맑은고딕"/>
                        </a:rPr>
                        <a:t> 자동</a:t>
                      </a:r>
                      <a:r>
                        <a:rPr lang="en-US" altLang="ko-KR" sz="800" dirty="0">
                          <a:latin typeface="맑은고딕"/>
                        </a:rPr>
                        <a:t>/</a:t>
                      </a:r>
                      <a:r>
                        <a:rPr lang="ko-KR" altLang="en-US" sz="800" dirty="0">
                          <a:latin typeface="맑은고딕"/>
                        </a:rPr>
                        <a:t>수동 표시</a:t>
                      </a:r>
                      <a:r>
                        <a:rPr lang="en-US" altLang="ko-KR" sz="800" dirty="0">
                          <a:latin typeface="맑은고딕"/>
                        </a:rPr>
                        <a:t>)</a:t>
                      </a:r>
                      <a:r>
                        <a:rPr lang="ko-KR" altLang="en-US" sz="800" dirty="0">
                          <a:latin typeface="맑은고딕"/>
                        </a:rPr>
                        <a:t> </a:t>
                      </a:r>
                      <a:endParaRPr lang="en-US" altLang="ko-KR" sz="800" dirty="0">
                        <a:latin typeface="맑은고딕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5511067"/>
                  </a:ext>
                </a:extLst>
              </a:tr>
              <a:tr h="41892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맑은고딕"/>
                        </a:rPr>
                        <a:t>개별 콘센트 </a:t>
                      </a:r>
                      <a:r>
                        <a:rPr lang="en-US" altLang="ko-KR" sz="800" dirty="0">
                          <a:latin typeface="맑은고딕"/>
                        </a:rPr>
                        <a:t>OFF</a:t>
                      </a:r>
                      <a:endParaRPr lang="ko-KR" altLang="en-US" sz="800" dirty="0">
                        <a:latin typeface="맑은고딕"/>
                        <a:ea typeface="휴먼모음T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dirty="0">
                          <a:latin typeface="맑은고딕"/>
                        </a:rPr>
                        <a:t>콘센트 버튼을 길게 </a:t>
                      </a:r>
                      <a:r>
                        <a:rPr lang="en-US" altLang="ko-KR" sz="800" dirty="0">
                          <a:latin typeface="맑은고딕"/>
                        </a:rPr>
                        <a:t>3</a:t>
                      </a:r>
                      <a:r>
                        <a:rPr lang="ko-KR" altLang="en-US" sz="800" dirty="0">
                          <a:latin typeface="맑은고딕"/>
                        </a:rPr>
                        <a:t>초 터치</a:t>
                      </a:r>
                      <a:r>
                        <a:rPr lang="en-US" altLang="ko-KR" sz="800" dirty="0">
                          <a:latin typeface="맑은고딕"/>
                        </a:rPr>
                        <a:t> (LED </a:t>
                      </a:r>
                      <a:r>
                        <a:rPr lang="ko-KR" altLang="en-US" sz="800" dirty="0" err="1">
                          <a:latin typeface="맑은고딕"/>
                        </a:rPr>
                        <a:t>켜짐</a:t>
                      </a:r>
                      <a:r>
                        <a:rPr lang="en-US" altLang="ko-KR" sz="800" dirty="0">
                          <a:latin typeface="맑은고딕"/>
                        </a:rPr>
                        <a:t>) (Beep</a:t>
                      </a:r>
                      <a:r>
                        <a:rPr lang="ko-KR" altLang="en-US" sz="800" dirty="0">
                          <a:latin typeface="맑은고딕"/>
                        </a:rPr>
                        <a:t>음 소리</a:t>
                      </a:r>
                      <a:r>
                        <a:rPr lang="en-US" altLang="ko-KR" sz="800" dirty="0">
                          <a:latin typeface="맑은고딕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dirty="0">
                          <a:latin typeface="맑은고딕"/>
                        </a:rPr>
                        <a:t>(LCD</a:t>
                      </a:r>
                      <a:r>
                        <a:rPr lang="ko-KR" altLang="en-US" sz="800" dirty="0">
                          <a:latin typeface="맑은고딕"/>
                        </a:rPr>
                        <a:t> 차단표시</a:t>
                      </a:r>
                      <a:r>
                        <a:rPr lang="en-US" altLang="ko-KR" sz="800" dirty="0">
                          <a:latin typeface="맑은고딕"/>
                        </a:rPr>
                        <a:t>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44545669"/>
                  </a:ext>
                </a:extLst>
              </a:tr>
              <a:tr h="29370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맑은고딕"/>
                        </a:rPr>
                        <a:t>전체 콘센트 </a:t>
                      </a:r>
                      <a:r>
                        <a:rPr lang="en-US" altLang="ko-KR" sz="800" dirty="0">
                          <a:latin typeface="맑은고딕"/>
                        </a:rPr>
                        <a:t>ON</a:t>
                      </a:r>
                      <a:endParaRPr lang="ko-KR" altLang="en-US" sz="800" dirty="0">
                        <a:latin typeface="맑은고딕"/>
                        <a:ea typeface="휴먼모음T" panose="02030504000101010101" pitchFamily="18" charset="-127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맑은고딕"/>
                        </a:rPr>
                        <a:t>전체 콘센트 버튼을  터치 </a:t>
                      </a:r>
                      <a:r>
                        <a:rPr lang="en-US" altLang="ko-KR" sz="800" dirty="0">
                          <a:latin typeface="맑은고딕"/>
                        </a:rPr>
                        <a:t>(LED </a:t>
                      </a:r>
                      <a:r>
                        <a:rPr lang="ko-KR" altLang="en-US" sz="800" dirty="0" err="1">
                          <a:latin typeface="맑은고딕"/>
                        </a:rPr>
                        <a:t>켜짐</a:t>
                      </a:r>
                      <a:r>
                        <a:rPr lang="en-US" altLang="ko-KR" sz="800" dirty="0">
                          <a:latin typeface="맑은고딕"/>
                        </a:rPr>
                        <a:t>) (Beep</a:t>
                      </a:r>
                      <a:r>
                        <a:rPr lang="ko-KR" altLang="en-US" sz="800" dirty="0">
                          <a:latin typeface="맑은고딕"/>
                        </a:rPr>
                        <a:t>음 소리</a:t>
                      </a:r>
                      <a:r>
                        <a:rPr lang="en-US" altLang="ko-KR" sz="800" dirty="0">
                          <a:latin typeface="맑은고딕"/>
                        </a:rPr>
                        <a:t>)</a:t>
                      </a:r>
                      <a:endParaRPr lang="ko-KR" altLang="en-US" sz="800" dirty="0">
                        <a:latin typeface="맑은고딕"/>
                        <a:ea typeface="휴먼모음T" panose="02030504000101010101" pitchFamily="18" charset="-127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1353252"/>
                  </a:ext>
                </a:extLst>
              </a:tr>
              <a:tr h="41892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맑은고딕"/>
                        </a:rPr>
                        <a:t>전체 콘센트 </a:t>
                      </a:r>
                      <a:r>
                        <a:rPr lang="en-US" altLang="ko-KR" sz="800" dirty="0">
                          <a:latin typeface="맑은고딕"/>
                        </a:rPr>
                        <a:t>OFF</a:t>
                      </a:r>
                      <a:endParaRPr lang="ko-KR" altLang="en-US" sz="800" dirty="0">
                        <a:latin typeface="맑은고딕"/>
                        <a:ea typeface="휴먼모음T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dirty="0">
                          <a:latin typeface="맑은고딕"/>
                        </a:rPr>
                        <a:t>전체 콘센트 버튼을 길게 </a:t>
                      </a:r>
                      <a:r>
                        <a:rPr lang="en-US" altLang="ko-KR" sz="800" dirty="0">
                          <a:latin typeface="맑은고딕"/>
                        </a:rPr>
                        <a:t>3</a:t>
                      </a:r>
                      <a:r>
                        <a:rPr lang="ko-KR" altLang="en-US" sz="800" dirty="0">
                          <a:latin typeface="맑은고딕"/>
                        </a:rPr>
                        <a:t>초  터치 </a:t>
                      </a:r>
                      <a:r>
                        <a:rPr lang="en-US" altLang="ko-KR" sz="800" dirty="0">
                          <a:latin typeface="맑은고딕"/>
                        </a:rPr>
                        <a:t>(LED</a:t>
                      </a:r>
                      <a:r>
                        <a:rPr lang="ko-KR" altLang="en-US" sz="800" dirty="0">
                          <a:latin typeface="맑은고딕"/>
                        </a:rPr>
                        <a:t>꺼짐</a:t>
                      </a:r>
                      <a:r>
                        <a:rPr lang="en-US" altLang="ko-KR" sz="800" dirty="0">
                          <a:latin typeface="맑은고딕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dirty="0">
                          <a:latin typeface="맑은고딕"/>
                        </a:rPr>
                        <a:t> (Beep-Beep</a:t>
                      </a:r>
                      <a:r>
                        <a:rPr lang="ko-KR" altLang="en-US" sz="800" dirty="0">
                          <a:latin typeface="맑은고딕"/>
                        </a:rPr>
                        <a:t>음 소리</a:t>
                      </a:r>
                      <a:r>
                        <a:rPr lang="en-US" altLang="ko-KR" sz="800" dirty="0">
                          <a:latin typeface="맑은고딕"/>
                        </a:rPr>
                        <a:t>) (LCD </a:t>
                      </a:r>
                      <a:r>
                        <a:rPr lang="ko-KR" altLang="en-US" sz="800" dirty="0">
                          <a:latin typeface="맑은고딕"/>
                        </a:rPr>
                        <a:t>차단표시</a:t>
                      </a:r>
                      <a:r>
                        <a:rPr lang="en-US" altLang="ko-KR" sz="800" dirty="0">
                          <a:latin typeface="맑은고딕"/>
                        </a:rPr>
                        <a:t>)</a:t>
                      </a:r>
                      <a:endParaRPr lang="ko-KR" altLang="en-US" sz="800" dirty="0">
                        <a:latin typeface="맑은고딕"/>
                        <a:ea typeface="휴먼모음T" panose="02030504000101010101" pitchFamily="18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68515138"/>
                  </a:ext>
                </a:extLst>
              </a:tr>
              <a:tr h="418922">
                <a:tc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50000"/>
                        </a:lnSpc>
                      </a:pPr>
                      <a:r>
                        <a:rPr lang="ko-KR" altLang="en-US" sz="80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콘센트 자동  모드 전환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설정버튼 터치 </a:t>
                      </a:r>
                      <a:r>
                        <a:rPr lang="en-US" altLang="ko-KR" sz="80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(LED </a:t>
                      </a:r>
                      <a:r>
                        <a:rPr lang="ko-KR" altLang="en-US" sz="800" kern="1200" dirty="0" err="1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켜짐</a:t>
                      </a:r>
                      <a:r>
                        <a:rPr lang="en-US" altLang="ko-KR" sz="80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80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콘센트 버튼 터치 </a:t>
                      </a:r>
                      <a:endParaRPr lang="en-US" altLang="ko-KR" sz="800" kern="1200" dirty="0">
                        <a:solidFill>
                          <a:schemeClr val="dk1"/>
                        </a:solidFill>
                        <a:latin typeface="맑은고딕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dirty="0">
                          <a:latin typeface="맑은고딕"/>
                        </a:rPr>
                        <a:t> (Beep</a:t>
                      </a:r>
                      <a:r>
                        <a:rPr lang="ko-KR" altLang="en-US" sz="800" dirty="0">
                          <a:latin typeface="맑은고딕"/>
                        </a:rPr>
                        <a:t>음 소리</a:t>
                      </a:r>
                      <a:r>
                        <a:rPr lang="en-US" altLang="ko-KR" sz="800" dirty="0">
                          <a:latin typeface="맑은고딕"/>
                        </a:rPr>
                        <a:t>) (LCD </a:t>
                      </a:r>
                      <a:r>
                        <a:rPr lang="ko-KR" altLang="en-US" sz="800" dirty="0">
                          <a:latin typeface="맑은고딕"/>
                        </a:rPr>
                        <a:t>자동표시</a:t>
                      </a:r>
                      <a:r>
                        <a:rPr lang="en-US" altLang="ko-KR" sz="800" dirty="0">
                          <a:latin typeface="맑은고딕"/>
                        </a:rPr>
                        <a:t>)</a:t>
                      </a:r>
                      <a:endParaRPr lang="en-US" altLang="ko-KR" sz="800" kern="1200" dirty="0">
                        <a:solidFill>
                          <a:schemeClr val="dk1"/>
                        </a:solidFill>
                        <a:latin typeface="맑은고딕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1894387"/>
                  </a:ext>
                </a:extLst>
              </a:tr>
              <a:tr h="41892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콘센트 수동  모드 전환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설정버튼 터치 </a:t>
                      </a:r>
                      <a:r>
                        <a:rPr lang="en-US" altLang="ko-KR" sz="80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(LED </a:t>
                      </a:r>
                      <a:r>
                        <a:rPr lang="ko-KR" altLang="en-US" sz="800" kern="1200" dirty="0" err="1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켜짐</a:t>
                      </a:r>
                      <a:r>
                        <a:rPr lang="en-US" altLang="ko-KR" sz="80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80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콘센트 버튼 터치 </a:t>
                      </a:r>
                      <a:endParaRPr lang="en-US" altLang="ko-KR" sz="800" kern="1200" dirty="0">
                        <a:solidFill>
                          <a:schemeClr val="dk1"/>
                        </a:solidFill>
                        <a:latin typeface="맑은고딕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dirty="0">
                          <a:latin typeface="맑은고딕"/>
                        </a:rPr>
                        <a:t> (Beep-Beep</a:t>
                      </a:r>
                      <a:r>
                        <a:rPr lang="ko-KR" altLang="en-US" sz="800" dirty="0">
                          <a:latin typeface="맑은고딕"/>
                        </a:rPr>
                        <a:t>음 소리</a:t>
                      </a:r>
                      <a:r>
                        <a:rPr lang="en-US" altLang="ko-KR" sz="800" dirty="0">
                          <a:latin typeface="맑은고딕"/>
                        </a:rPr>
                        <a:t>) </a:t>
                      </a:r>
                      <a:endParaRPr lang="en-US" altLang="ko-KR" sz="800" kern="1200" dirty="0">
                        <a:solidFill>
                          <a:schemeClr val="dk1"/>
                        </a:solidFill>
                        <a:latin typeface="맑은고딕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39991525"/>
                  </a:ext>
                </a:extLst>
              </a:tr>
              <a:tr h="772940">
                <a:tc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대기전력 차단 값 설정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800" b="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콘센트 </a:t>
                      </a:r>
                      <a:r>
                        <a:rPr lang="en-US" altLang="ko-KR" sz="800" b="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800" b="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회로 이상 </a:t>
                      </a:r>
                      <a:r>
                        <a:rPr lang="en-US" altLang="ko-KR" sz="800" b="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ON </a:t>
                      </a:r>
                      <a:r>
                        <a:rPr lang="ko-KR" altLang="en-US" sz="800" b="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상태  </a:t>
                      </a:r>
                      <a:endParaRPr lang="en-US" altLang="ko-KR" sz="800" b="0" kern="1200" dirty="0">
                        <a:solidFill>
                          <a:schemeClr val="dk1"/>
                        </a:solidFill>
                        <a:latin typeface="맑은고딕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콘센트 자동 모드 설정 유지 </a:t>
                      </a:r>
                      <a:endParaRPr lang="en-US" altLang="ko-KR" sz="800" b="0" kern="1200" dirty="0">
                        <a:solidFill>
                          <a:schemeClr val="dk1"/>
                        </a:solidFill>
                        <a:latin typeface="맑은고딕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설정 버튼  길게 </a:t>
                      </a:r>
                      <a:r>
                        <a:rPr lang="en-US" altLang="ko-KR" sz="800" b="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800" b="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초간 터치</a:t>
                      </a:r>
                      <a:endParaRPr lang="en-US" altLang="ko-KR" sz="800" b="0" kern="1200" dirty="0">
                        <a:solidFill>
                          <a:schemeClr val="dk1"/>
                        </a:solidFill>
                        <a:latin typeface="맑은고딕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(LED</a:t>
                      </a:r>
                      <a:r>
                        <a:rPr lang="ko-KR" altLang="en-US" sz="800" b="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 점멸</a:t>
                      </a:r>
                      <a:r>
                        <a:rPr lang="en-US" altLang="ko-KR" sz="800" b="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800" b="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800" b="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800" dirty="0">
                          <a:latin typeface="맑은고딕"/>
                        </a:rPr>
                        <a:t>(Beep-Beep-Beep</a:t>
                      </a:r>
                      <a:r>
                        <a:rPr lang="ko-KR" altLang="en-US" sz="800" dirty="0">
                          <a:latin typeface="맑은고딕"/>
                        </a:rPr>
                        <a:t>음 소리</a:t>
                      </a:r>
                      <a:r>
                        <a:rPr lang="en-US" altLang="ko-KR" sz="800" dirty="0">
                          <a:latin typeface="맑은고딕"/>
                        </a:rPr>
                        <a:t>)</a:t>
                      </a:r>
                      <a:r>
                        <a:rPr lang="ko-KR" altLang="en-US" sz="800" dirty="0">
                          <a:latin typeface="맑은고딕"/>
                        </a:rPr>
                        <a:t> </a:t>
                      </a:r>
                      <a:endParaRPr lang="en-US" altLang="ko-KR" sz="800" dirty="0">
                        <a:latin typeface="맑은고딕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3466294"/>
                  </a:ext>
                </a:extLst>
              </a:tr>
            </a:tbl>
          </a:graphicData>
        </a:graphic>
      </p:graphicFrame>
      <p:sp>
        <p:nvSpPr>
          <p:cNvPr id="25" name="타원 24">
            <a:extLst>
              <a:ext uri="{FF2B5EF4-FFF2-40B4-BE49-F238E27FC236}">
                <a16:creationId xmlns:a16="http://schemas.microsoft.com/office/drawing/2014/main" id="{CA2B5B30-CAA1-433B-8794-A9C23BD8C9A9}"/>
              </a:ext>
            </a:extLst>
          </p:cNvPr>
          <p:cNvSpPr/>
          <p:nvPr/>
        </p:nvSpPr>
        <p:spPr bwMode="auto">
          <a:xfrm>
            <a:off x="1763180" y="1362120"/>
            <a:ext cx="185738" cy="18732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lang="ko-KR" altLang="en-US" sz="105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" name="타원 25">
            <a:extLst>
              <a:ext uri="{FF2B5EF4-FFF2-40B4-BE49-F238E27FC236}">
                <a16:creationId xmlns:a16="http://schemas.microsoft.com/office/drawing/2014/main" id="{9BB2AA36-90D7-46CD-B2F6-444EFBCCD5AE}"/>
              </a:ext>
            </a:extLst>
          </p:cNvPr>
          <p:cNvSpPr/>
          <p:nvPr/>
        </p:nvSpPr>
        <p:spPr bwMode="auto">
          <a:xfrm>
            <a:off x="2104816" y="1871391"/>
            <a:ext cx="185738" cy="18732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lang="ko-KR" altLang="en-US" sz="105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AutoShape 9">
            <a:extLst>
              <a:ext uri="{FF2B5EF4-FFF2-40B4-BE49-F238E27FC236}">
                <a16:creationId xmlns:a16="http://schemas.microsoft.com/office/drawing/2014/main" id="{4542421A-2913-46D7-8F50-8AF3C5992E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74255" y="5984667"/>
            <a:ext cx="4597982" cy="978167"/>
          </a:xfrm>
          <a:prstGeom prst="flowChartAlternateProcess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200000"/>
              </a:lnSpc>
              <a:spcBef>
                <a:spcPct val="0"/>
              </a:spcBef>
              <a:buFontTx/>
              <a:buChar char="-"/>
            </a:pPr>
            <a:r>
              <a:rPr kumimoji="0" lang="ko-KR" altLang="en-US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 자동</a:t>
            </a:r>
            <a:r>
              <a:rPr kumimoji="0" lang="en-US" altLang="ko-KR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 / </a:t>
            </a:r>
            <a:r>
              <a:rPr kumimoji="0" lang="ko-KR" altLang="en-US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수동 설정 완료 후 </a:t>
            </a:r>
            <a:r>
              <a:rPr kumimoji="0" lang="en-US" altLang="ko-KR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3</a:t>
            </a:r>
            <a:r>
              <a:rPr kumimoji="0" lang="ko-KR" altLang="en-US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초 이상 조작 없을 시 모드설정 해제 되며 </a:t>
            </a:r>
            <a:r>
              <a:rPr kumimoji="0" lang="en-US" altLang="ko-KR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LED </a:t>
            </a:r>
            <a:r>
              <a:rPr kumimoji="0" lang="ko-KR" altLang="en-US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램프는 콘센트</a:t>
            </a:r>
            <a:endParaRPr kumimoji="0" lang="en-US" altLang="ko-KR" sz="8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anose="020B0503020000020004" pitchFamily="50" charset="-127"/>
            </a:endParaRP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None/>
            </a:pPr>
            <a:r>
              <a:rPr kumimoji="0" lang="ko-KR" altLang="en-US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  </a:t>
            </a:r>
            <a:r>
              <a:rPr kumimoji="0" lang="en-US" altLang="ko-KR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ON/OFF </a:t>
            </a:r>
            <a:r>
              <a:rPr kumimoji="0" lang="ko-KR" altLang="en-US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상태를 표시 합니다</a:t>
            </a:r>
            <a:r>
              <a:rPr kumimoji="0" lang="en-US" altLang="ko-KR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. </a:t>
            </a:r>
            <a:r>
              <a:rPr kumimoji="0" lang="ko-KR" altLang="en-US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 콘센트 </a:t>
            </a:r>
            <a:r>
              <a:rPr kumimoji="0" lang="en-US" altLang="ko-KR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OFF </a:t>
            </a:r>
            <a:r>
              <a:rPr kumimoji="0" lang="ko-KR" altLang="en-US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상태 시  자동 </a:t>
            </a:r>
            <a:r>
              <a:rPr kumimoji="0" lang="en-US" altLang="ko-KR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/ </a:t>
            </a:r>
            <a:r>
              <a:rPr kumimoji="0" lang="ko-KR" altLang="en-US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수동 동작이 되지 않습니다</a:t>
            </a:r>
            <a:r>
              <a:rPr kumimoji="0" lang="en-US" altLang="ko-KR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.      </a:t>
            </a: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None/>
            </a:pPr>
            <a:r>
              <a:rPr kumimoji="0" lang="en-US" altLang="ko-KR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- </a:t>
            </a:r>
            <a:r>
              <a:rPr kumimoji="0" lang="ko-KR" altLang="en-US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콘센트 수동 모드 시  학습기능이 진행 되지 않습니다</a:t>
            </a:r>
            <a:r>
              <a:rPr kumimoji="0" lang="en-US" altLang="ko-KR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.</a:t>
            </a: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None/>
            </a:pPr>
            <a:r>
              <a:rPr kumimoji="0" lang="ko-KR" altLang="en-US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 </a:t>
            </a:r>
            <a:endParaRPr kumimoji="0" lang="en-US" altLang="ko-KR" sz="8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anose="020B0503020000020004" pitchFamily="50" charset="-127"/>
            </a:endParaRP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FontTx/>
              <a:buChar char="-"/>
            </a:pPr>
            <a:endParaRPr kumimoji="0" lang="en-US" altLang="zh-CN" sz="800" dirty="0">
              <a:latin typeface="맑은 고딕" panose="020B0503020000020004" pitchFamily="50" charset="-127"/>
              <a:ea typeface="맑은 고딕" panose="020B0503020000020004" pitchFamily="50" charset="-127"/>
              <a:cs typeface="맑은 고딕" panose="020B0503020000020004" pitchFamily="50" charset="-127"/>
            </a:endParaRPr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D9B3E723-DDA0-471C-AA95-7C36E6C504A9}"/>
              </a:ext>
            </a:extLst>
          </p:cNvPr>
          <p:cNvSpPr/>
          <p:nvPr/>
        </p:nvSpPr>
        <p:spPr>
          <a:xfrm>
            <a:off x="6874397" y="1092901"/>
            <a:ext cx="45719" cy="6488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B154415-1CAF-4639-A5CD-A4625A3DDDA6}"/>
              </a:ext>
            </a:extLst>
          </p:cNvPr>
          <p:cNvSpPr txBox="1"/>
          <p:nvPr/>
        </p:nvSpPr>
        <p:spPr>
          <a:xfrm>
            <a:off x="5528408" y="955083"/>
            <a:ext cx="830928" cy="307777"/>
          </a:xfrm>
          <a:prstGeom prst="rect">
            <a:avLst/>
          </a:prstGeom>
          <a:noFill/>
          <a:ln>
            <a:solidFill>
              <a:srgbClr val="82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700" b="1" dirty="0">
                <a:latin typeface="맑은고딕"/>
              </a:rPr>
              <a:t>  학습 모드 </a:t>
            </a:r>
            <a:endParaRPr lang="en-US" altLang="ko-KR" sz="700" b="1" dirty="0">
              <a:latin typeface="맑은고딕"/>
            </a:endParaRPr>
          </a:p>
          <a:p>
            <a:r>
              <a:rPr lang="ko-KR" altLang="en-US" sz="700" b="1" dirty="0">
                <a:latin typeface="맑은고딕"/>
              </a:rPr>
              <a:t>설정 값 표기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DF869E30-1D40-4B98-B1C9-718C8743897A}"/>
              </a:ext>
            </a:extLst>
          </p:cNvPr>
          <p:cNvSpPr txBox="1"/>
          <p:nvPr/>
        </p:nvSpPr>
        <p:spPr>
          <a:xfrm>
            <a:off x="5528407" y="580350"/>
            <a:ext cx="830925" cy="307777"/>
          </a:xfrm>
          <a:prstGeom prst="rect">
            <a:avLst/>
          </a:prstGeom>
          <a:noFill/>
          <a:ln>
            <a:solidFill>
              <a:srgbClr val="82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700" b="1" dirty="0">
                <a:latin typeface="맑은고딕"/>
              </a:rPr>
              <a:t> 현재 사용</a:t>
            </a:r>
            <a:endParaRPr lang="en-US" altLang="ko-KR" sz="700" b="1" dirty="0">
              <a:latin typeface="맑은고딕"/>
            </a:endParaRPr>
          </a:p>
          <a:p>
            <a:r>
              <a:rPr lang="ko-KR" altLang="en-US" sz="700" b="1" dirty="0">
                <a:latin typeface="맑은고딕"/>
              </a:rPr>
              <a:t> 전력량</a:t>
            </a:r>
            <a:r>
              <a:rPr lang="en-US" altLang="ko-KR" sz="700" b="1" dirty="0">
                <a:latin typeface="맑은고딕"/>
              </a:rPr>
              <a:t> </a:t>
            </a:r>
            <a:r>
              <a:rPr lang="ko-KR" altLang="en-US" sz="700" b="1" dirty="0">
                <a:latin typeface="맑은고딕"/>
              </a:rPr>
              <a:t>표기</a:t>
            </a:r>
          </a:p>
        </p:txBody>
      </p:sp>
      <p:cxnSp>
        <p:nvCxnSpPr>
          <p:cNvPr id="43" name="직선 화살표 연결선 42">
            <a:extLst>
              <a:ext uri="{FF2B5EF4-FFF2-40B4-BE49-F238E27FC236}">
                <a16:creationId xmlns:a16="http://schemas.microsoft.com/office/drawing/2014/main" id="{0652B771-5C97-44A9-8039-607CC8A85014}"/>
              </a:ext>
            </a:extLst>
          </p:cNvPr>
          <p:cNvCxnSpPr>
            <a:cxnSpLocks/>
          </p:cNvCxnSpPr>
          <p:nvPr/>
        </p:nvCxnSpPr>
        <p:spPr>
          <a:xfrm flipH="1">
            <a:off x="6296615" y="743182"/>
            <a:ext cx="1335602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타원 43">
            <a:extLst>
              <a:ext uri="{FF2B5EF4-FFF2-40B4-BE49-F238E27FC236}">
                <a16:creationId xmlns:a16="http://schemas.microsoft.com/office/drawing/2014/main" id="{AE42FD8F-7AE4-4CF2-87E3-61260661F558}"/>
              </a:ext>
            </a:extLst>
          </p:cNvPr>
          <p:cNvSpPr/>
          <p:nvPr/>
        </p:nvSpPr>
        <p:spPr>
          <a:xfrm>
            <a:off x="7600787" y="1065318"/>
            <a:ext cx="45719" cy="6488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2" name="그림 10" descr="손가락.png">
            <a:extLst>
              <a:ext uri="{FF2B5EF4-FFF2-40B4-BE49-F238E27FC236}">
                <a16:creationId xmlns:a16="http://schemas.microsoft.com/office/drawing/2014/main" id="{8E29C7C3-0B11-492E-9C8E-09CD591260B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900323" y="1942258"/>
            <a:ext cx="592428" cy="477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" name="타원 52">
            <a:extLst>
              <a:ext uri="{FF2B5EF4-FFF2-40B4-BE49-F238E27FC236}">
                <a16:creationId xmlns:a16="http://schemas.microsoft.com/office/drawing/2014/main" id="{54D5A9C4-FF8C-4419-8672-3A81E3BBF94C}"/>
              </a:ext>
            </a:extLst>
          </p:cNvPr>
          <p:cNvSpPr/>
          <p:nvPr/>
        </p:nvSpPr>
        <p:spPr bwMode="auto">
          <a:xfrm>
            <a:off x="7196537" y="1629756"/>
            <a:ext cx="185738" cy="18732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lang="ko-KR" altLang="en-US" sz="105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4" name="그림 10" descr="손가락.png">
            <a:extLst>
              <a:ext uri="{FF2B5EF4-FFF2-40B4-BE49-F238E27FC236}">
                <a16:creationId xmlns:a16="http://schemas.microsoft.com/office/drawing/2014/main" id="{558247F3-A35A-4B0A-83B9-55407814CDF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639555">
            <a:off x="1777605" y="2063450"/>
            <a:ext cx="592428" cy="477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그림 10" descr="손가락.png">
            <a:extLst>
              <a:ext uri="{FF2B5EF4-FFF2-40B4-BE49-F238E27FC236}">
                <a16:creationId xmlns:a16="http://schemas.microsoft.com/office/drawing/2014/main" id="{3CA139AE-D9FA-4EEB-8ECD-5E50C001EC1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701198">
            <a:off x="1559834" y="1407092"/>
            <a:ext cx="592428" cy="477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타원 27">
            <a:extLst>
              <a:ext uri="{FF2B5EF4-FFF2-40B4-BE49-F238E27FC236}">
                <a16:creationId xmlns:a16="http://schemas.microsoft.com/office/drawing/2014/main" id="{96E779B8-182F-4668-8BB4-C934F600F942}"/>
              </a:ext>
            </a:extLst>
          </p:cNvPr>
          <p:cNvSpPr/>
          <p:nvPr/>
        </p:nvSpPr>
        <p:spPr>
          <a:xfrm>
            <a:off x="7702982" y="857705"/>
            <a:ext cx="45719" cy="6488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B9445B17-A155-48B2-987F-E5896A713516}"/>
              </a:ext>
            </a:extLst>
          </p:cNvPr>
          <p:cNvSpPr/>
          <p:nvPr/>
        </p:nvSpPr>
        <p:spPr>
          <a:xfrm>
            <a:off x="7884044" y="1044088"/>
            <a:ext cx="45719" cy="6488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EB45C7E5-1253-448E-A3AC-8F32A1C9924C}"/>
              </a:ext>
            </a:extLst>
          </p:cNvPr>
          <p:cNvCxnSpPr>
            <a:cxnSpLocks/>
          </p:cNvCxnSpPr>
          <p:nvPr/>
        </p:nvCxnSpPr>
        <p:spPr>
          <a:xfrm>
            <a:off x="7623646" y="743182"/>
            <a:ext cx="0" cy="32213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화살표 연결선 20">
            <a:extLst>
              <a:ext uri="{FF2B5EF4-FFF2-40B4-BE49-F238E27FC236}">
                <a16:creationId xmlns:a16="http://schemas.microsoft.com/office/drawing/2014/main" id="{EE2B000A-A319-4712-9090-9278BCF8BE2F}"/>
              </a:ext>
            </a:extLst>
          </p:cNvPr>
          <p:cNvCxnSpPr>
            <a:cxnSpLocks/>
          </p:cNvCxnSpPr>
          <p:nvPr/>
        </p:nvCxnSpPr>
        <p:spPr>
          <a:xfrm flipH="1" flipV="1">
            <a:off x="6286001" y="1124361"/>
            <a:ext cx="629352" cy="98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F869C593-D6DC-4AD1-B8E3-064B014FC58F}"/>
              </a:ext>
            </a:extLst>
          </p:cNvPr>
          <p:cNvSpPr txBox="1"/>
          <p:nvPr/>
        </p:nvSpPr>
        <p:spPr>
          <a:xfrm>
            <a:off x="8506500" y="1034825"/>
            <a:ext cx="930843" cy="307777"/>
          </a:xfrm>
          <a:prstGeom prst="rect">
            <a:avLst/>
          </a:prstGeom>
          <a:noFill/>
          <a:ln>
            <a:solidFill>
              <a:srgbClr val="82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700" b="1" dirty="0">
                <a:latin typeface="맑은고딕"/>
              </a:rPr>
              <a:t> 콘센트  자동</a:t>
            </a:r>
            <a:r>
              <a:rPr lang="en-US" altLang="ko-KR" sz="700" b="1" dirty="0">
                <a:latin typeface="맑은고딕"/>
              </a:rPr>
              <a:t>/</a:t>
            </a:r>
            <a:r>
              <a:rPr lang="ko-KR" altLang="en-US" sz="700" b="1" dirty="0">
                <a:latin typeface="맑은고딕"/>
              </a:rPr>
              <a:t>수동</a:t>
            </a:r>
            <a:endParaRPr lang="en-US" altLang="ko-KR" sz="700" b="1" dirty="0">
              <a:latin typeface="맑은고딕"/>
            </a:endParaRPr>
          </a:p>
          <a:p>
            <a:r>
              <a:rPr lang="en-US" altLang="ko-KR" sz="700" b="1" dirty="0">
                <a:latin typeface="맑은고딕"/>
              </a:rPr>
              <a:t> </a:t>
            </a:r>
            <a:r>
              <a:rPr lang="ko-KR" altLang="en-US" sz="700" b="1" dirty="0">
                <a:latin typeface="맑은고딕"/>
              </a:rPr>
              <a:t>설정 표기 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3E4DEAB-9FAD-4D5E-A34C-E06E8D85DED6}"/>
              </a:ext>
            </a:extLst>
          </p:cNvPr>
          <p:cNvSpPr txBox="1"/>
          <p:nvPr/>
        </p:nvSpPr>
        <p:spPr>
          <a:xfrm>
            <a:off x="8507266" y="678180"/>
            <a:ext cx="830928" cy="307777"/>
          </a:xfrm>
          <a:prstGeom prst="rect">
            <a:avLst/>
          </a:prstGeom>
          <a:noFill/>
          <a:ln>
            <a:solidFill>
              <a:srgbClr val="82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700" b="1" dirty="0">
                <a:latin typeface="맑은고딕"/>
              </a:rPr>
              <a:t> 콘센트 차단</a:t>
            </a:r>
            <a:endParaRPr lang="en-US" altLang="ko-KR" sz="700" b="1" dirty="0">
              <a:latin typeface="맑은고딕"/>
            </a:endParaRPr>
          </a:p>
          <a:p>
            <a:r>
              <a:rPr lang="en-US" altLang="ko-KR" sz="700" b="1" dirty="0">
                <a:latin typeface="맑은고딕"/>
              </a:rPr>
              <a:t> </a:t>
            </a:r>
            <a:r>
              <a:rPr lang="ko-KR" altLang="en-US" sz="700" b="1" dirty="0">
                <a:latin typeface="맑은고딕"/>
              </a:rPr>
              <a:t>설정 표기 </a:t>
            </a:r>
          </a:p>
        </p:txBody>
      </p:sp>
      <p:cxnSp>
        <p:nvCxnSpPr>
          <p:cNvPr id="38" name="직선 화살표 연결선 37">
            <a:extLst>
              <a:ext uri="{FF2B5EF4-FFF2-40B4-BE49-F238E27FC236}">
                <a16:creationId xmlns:a16="http://schemas.microsoft.com/office/drawing/2014/main" id="{D0748677-42E6-4C78-8785-4AA323CE3BA6}"/>
              </a:ext>
            </a:extLst>
          </p:cNvPr>
          <p:cNvCxnSpPr>
            <a:cxnSpLocks/>
          </p:cNvCxnSpPr>
          <p:nvPr/>
        </p:nvCxnSpPr>
        <p:spPr>
          <a:xfrm>
            <a:off x="8062913" y="1217409"/>
            <a:ext cx="517458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연결선 40">
            <a:extLst>
              <a:ext uri="{FF2B5EF4-FFF2-40B4-BE49-F238E27FC236}">
                <a16:creationId xmlns:a16="http://schemas.microsoft.com/office/drawing/2014/main" id="{104A3470-05B8-4961-ADBD-A3BC4F5BC57D}"/>
              </a:ext>
            </a:extLst>
          </p:cNvPr>
          <p:cNvCxnSpPr>
            <a:cxnSpLocks/>
          </p:cNvCxnSpPr>
          <p:nvPr/>
        </p:nvCxnSpPr>
        <p:spPr>
          <a:xfrm flipV="1">
            <a:off x="8062914" y="1070424"/>
            <a:ext cx="0" cy="15174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2AA9452B-46BC-4303-BE07-9B6C45375E54}"/>
              </a:ext>
            </a:extLst>
          </p:cNvPr>
          <p:cNvCxnSpPr>
            <a:cxnSpLocks/>
          </p:cNvCxnSpPr>
          <p:nvPr/>
        </p:nvCxnSpPr>
        <p:spPr>
          <a:xfrm>
            <a:off x="7898607" y="1076529"/>
            <a:ext cx="157161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직선 화살표 연결선 49">
            <a:extLst>
              <a:ext uri="{FF2B5EF4-FFF2-40B4-BE49-F238E27FC236}">
                <a16:creationId xmlns:a16="http://schemas.microsoft.com/office/drawing/2014/main" id="{34B4F8FB-3C2E-4CC2-A5A0-5615BE061B98}"/>
              </a:ext>
            </a:extLst>
          </p:cNvPr>
          <p:cNvCxnSpPr>
            <a:cxnSpLocks/>
          </p:cNvCxnSpPr>
          <p:nvPr/>
        </p:nvCxnSpPr>
        <p:spPr>
          <a:xfrm>
            <a:off x="7724774" y="888171"/>
            <a:ext cx="850834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96739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3">
            <a:extLst>
              <a:ext uri="{FF2B5EF4-FFF2-40B4-BE49-F238E27FC236}">
                <a16:creationId xmlns:a16="http://schemas.microsoft.com/office/drawing/2014/main" id="{EFD9A285-B1EF-7324-0EA1-9C0C3C4B4596}"/>
              </a:ext>
            </a:extLst>
          </p:cNvPr>
          <p:cNvSpPr>
            <a:spLocks noChangeShapeType="1"/>
          </p:cNvSpPr>
          <p:nvPr/>
        </p:nvSpPr>
        <p:spPr bwMode="auto">
          <a:xfrm>
            <a:off x="4953000" y="26988"/>
            <a:ext cx="0" cy="6840538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AutoShape 10">
            <a:extLst>
              <a:ext uri="{FF2B5EF4-FFF2-40B4-BE49-F238E27FC236}">
                <a16:creationId xmlns:a16="http://schemas.microsoft.com/office/drawing/2014/main" id="{9A88BB33-263E-4C54-B4EF-40CAFFEA20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4025" y="3539571"/>
            <a:ext cx="4106863" cy="252412"/>
          </a:xfrm>
          <a:prstGeom prst="flowChartAlternateProcess">
            <a:avLst/>
          </a:prstGeom>
          <a:noFill/>
          <a:ln w="19050">
            <a:solidFill>
              <a:srgbClr val="820000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ko-KR" altLang="en-US" sz="900" dirty="0">
                <a:latin typeface="맑은고딕"/>
                <a:ea typeface="휴먼모음T" pitchFamily="18" charset="-127"/>
              </a:rPr>
              <a:t>조도 및 색 온도 </a:t>
            </a:r>
            <a:r>
              <a:rPr lang="ko-KR" altLang="en-US" sz="900" dirty="0" err="1">
                <a:latin typeface="맑은고딕"/>
                <a:ea typeface="휴먼모음T" pitchFamily="18" charset="-127"/>
              </a:rPr>
              <a:t>디밍</a:t>
            </a:r>
            <a:r>
              <a:rPr lang="ko-KR" altLang="en-US" sz="900" dirty="0">
                <a:latin typeface="맑은고딕"/>
                <a:ea typeface="휴먼모음T" pitchFamily="18" charset="-127"/>
              </a:rPr>
              <a:t> 제어 </a:t>
            </a:r>
            <a:r>
              <a:rPr lang="en-US" altLang="ko-KR" sz="900" dirty="0">
                <a:latin typeface="맑은고딕"/>
                <a:ea typeface="휴먼모음T" pitchFamily="18" charset="-127"/>
              </a:rPr>
              <a:t>(</a:t>
            </a:r>
            <a:r>
              <a:rPr lang="ko-KR" altLang="en-US" sz="900" dirty="0">
                <a:latin typeface="맑은고딕"/>
                <a:ea typeface="휴먼모음T" pitchFamily="18" charset="-127"/>
              </a:rPr>
              <a:t>적용 옵션 선택</a:t>
            </a:r>
            <a:r>
              <a:rPr lang="en-US" altLang="ko-KR" sz="900" dirty="0">
                <a:latin typeface="맑은고딕"/>
                <a:ea typeface="휴먼모음T" pitchFamily="18" charset="-127"/>
              </a:rPr>
              <a:t>)</a:t>
            </a:r>
            <a:endParaRPr lang="ko-KR" altLang="en-US" sz="900" dirty="0">
              <a:latin typeface="맑은고딕"/>
              <a:ea typeface="휴먼모음T" pitchFamily="18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F0A685A4-D0CF-4FAC-B3EA-90E6E47FD25B}"/>
              </a:ext>
            </a:extLst>
          </p:cNvPr>
          <p:cNvGrpSpPr/>
          <p:nvPr/>
        </p:nvGrpSpPr>
        <p:grpSpPr>
          <a:xfrm>
            <a:off x="535764" y="3955361"/>
            <a:ext cx="3802798" cy="2423351"/>
            <a:chOff x="5435892" y="374650"/>
            <a:chExt cx="3802798" cy="2423351"/>
          </a:xfrm>
        </p:grpSpPr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375A3462-5EE2-42FC-8677-276C22823A8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35892" y="374650"/>
              <a:ext cx="3802798" cy="2423351"/>
            </a:xfrm>
            <a:prstGeom prst="rect">
              <a:avLst/>
            </a:prstGeom>
          </p:spPr>
        </p:pic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A3BF8A60-D525-4841-AC8D-B0B85C36225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60323" y="1027937"/>
              <a:ext cx="1097728" cy="304104"/>
            </a:xfrm>
            <a:prstGeom prst="rect">
              <a:avLst/>
            </a:prstGeom>
          </p:spPr>
        </p:pic>
      </p:grpSp>
      <p:graphicFrame>
        <p:nvGraphicFramePr>
          <p:cNvPr id="41" name="표 40">
            <a:extLst>
              <a:ext uri="{FF2B5EF4-FFF2-40B4-BE49-F238E27FC236}">
                <a16:creationId xmlns:a16="http://schemas.microsoft.com/office/drawing/2014/main" id="{ABA57805-7FDA-4948-946A-11408187FD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7757777"/>
              </p:ext>
            </p:extLst>
          </p:nvPr>
        </p:nvGraphicFramePr>
        <p:xfrm>
          <a:off x="5391002" y="91249"/>
          <a:ext cx="4173686" cy="3352039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1481026">
                  <a:extLst>
                    <a:ext uri="{9D8B030D-6E8A-4147-A177-3AD203B41FA5}">
                      <a16:colId xmlns:a16="http://schemas.microsoft.com/office/drawing/2014/main" val="2990855677"/>
                    </a:ext>
                  </a:extLst>
                </a:gridCol>
                <a:gridCol w="2692660">
                  <a:extLst>
                    <a:ext uri="{9D8B030D-6E8A-4147-A177-3AD203B41FA5}">
                      <a16:colId xmlns:a16="http://schemas.microsoft.com/office/drawing/2014/main" val="3112947281"/>
                    </a:ext>
                  </a:extLst>
                </a:gridCol>
              </a:tblGrid>
              <a:tr h="32161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맑은고딕"/>
                        </a:rPr>
                        <a:t>동작 구분</a:t>
                      </a:r>
                      <a:endParaRPr lang="ko-KR" altLang="en-US" sz="800" dirty="0">
                        <a:latin typeface="맑은고딕"/>
                        <a:ea typeface="휴먼모음T" panose="02030504000101010101" pitchFamily="18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맑은고딕"/>
                        </a:rPr>
                        <a:t>동작 방법</a:t>
                      </a:r>
                      <a:endParaRPr lang="ko-KR" altLang="en-US" sz="800" dirty="0">
                        <a:latin typeface="맑은고딕"/>
                        <a:ea typeface="휴먼모음T" panose="02030504000101010101" pitchFamily="18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88586"/>
                  </a:ext>
                </a:extLst>
              </a:tr>
              <a:tr h="75760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맑은고딕"/>
                        </a:rPr>
                        <a:t>조도 밝기 조절</a:t>
                      </a:r>
                      <a:endParaRPr lang="en-US" altLang="ko-KR" sz="800" dirty="0">
                        <a:latin typeface="맑은고딕"/>
                        <a:ea typeface="휴먼모음T" panose="02030504000101010101" pitchFamily="18" charset="-127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dirty="0">
                          <a:latin typeface="맑은고딕"/>
                        </a:rPr>
                        <a:t>전등</a:t>
                      </a:r>
                      <a:r>
                        <a:rPr lang="en-US" altLang="ko-KR" sz="800" dirty="0">
                          <a:latin typeface="맑은고딕"/>
                        </a:rPr>
                        <a:t>1 ON </a:t>
                      </a:r>
                      <a:r>
                        <a:rPr lang="ko-KR" altLang="en-US" sz="800" dirty="0">
                          <a:latin typeface="맑은고딕"/>
                        </a:rPr>
                        <a:t>상태 시 </a:t>
                      </a:r>
                      <a:r>
                        <a:rPr lang="en-US" altLang="ko-KR" sz="800" dirty="0">
                          <a:latin typeface="맑은고딕"/>
                        </a:rPr>
                        <a:t>(</a:t>
                      </a:r>
                      <a:r>
                        <a:rPr lang="ko-KR" altLang="en-US" sz="800" dirty="0" err="1">
                          <a:latin typeface="맑은고딕"/>
                        </a:rPr>
                        <a:t>디밍</a:t>
                      </a:r>
                      <a:r>
                        <a:rPr lang="en-US" altLang="ko-KR" sz="800" dirty="0">
                          <a:latin typeface="맑은고딕"/>
                        </a:rPr>
                        <a:t>/</a:t>
                      </a:r>
                      <a:r>
                        <a:rPr lang="ko-KR" altLang="en-US" sz="800" dirty="0" err="1">
                          <a:latin typeface="맑은고딕"/>
                        </a:rPr>
                        <a:t>색온도</a:t>
                      </a:r>
                      <a:r>
                        <a:rPr lang="ko-KR" altLang="en-US" sz="800" dirty="0">
                          <a:latin typeface="맑은고딕"/>
                        </a:rPr>
                        <a:t> 버튼 터치</a:t>
                      </a:r>
                      <a:r>
                        <a:rPr lang="en-US" altLang="ko-KR" sz="800" dirty="0">
                          <a:latin typeface="맑은고딕"/>
                        </a:rPr>
                        <a:t>)</a:t>
                      </a:r>
                      <a:r>
                        <a:rPr lang="ko-KR" altLang="en-US" sz="800" dirty="0">
                          <a:latin typeface="맑은고딕"/>
                        </a:rPr>
                        <a:t> </a:t>
                      </a:r>
                      <a:endParaRPr lang="en-US" altLang="ko-KR" sz="800" dirty="0">
                        <a:latin typeface="맑은고딕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dirty="0">
                          <a:latin typeface="맑은고딕"/>
                        </a:rPr>
                        <a:t>(LCD </a:t>
                      </a:r>
                      <a:r>
                        <a:rPr lang="ko-KR" altLang="en-US" sz="800" dirty="0" err="1">
                          <a:latin typeface="맑은고딕"/>
                        </a:rPr>
                        <a:t>디밍표시</a:t>
                      </a:r>
                      <a:r>
                        <a:rPr lang="ko-KR" altLang="en-US" sz="800" dirty="0">
                          <a:latin typeface="맑은고딕"/>
                        </a:rPr>
                        <a:t> 점멸</a:t>
                      </a:r>
                      <a:r>
                        <a:rPr lang="en-US" altLang="ko-KR" sz="800" dirty="0">
                          <a:latin typeface="맑은고딕"/>
                        </a:rPr>
                        <a:t>) (</a:t>
                      </a:r>
                      <a:r>
                        <a:rPr lang="ko-KR" altLang="en-US" sz="800" dirty="0">
                          <a:latin typeface="맑은고딕"/>
                        </a:rPr>
                        <a:t>조절 버튼 터치</a:t>
                      </a:r>
                      <a:r>
                        <a:rPr lang="en-US" altLang="ko-KR" sz="800" dirty="0">
                          <a:latin typeface="맑은고딕"/>
                        </a:rPr>
                        <a:t>)</a:t>
                      </a:r>
                      <a:r>
                        <a:rPr lang="ko-KR" altLang="en-US" sz="800" dirty="0">
                          <a:latin typeface="맑은고딕"/>
                        </a:rPr>
                        <a:t> </a:t>
                      </a:r>
                      <a:r>
                        <a:rPr lang="en-US" altLang="ko-KR" sz="800" dirty="0">
                          <a:latin typeface="맑은고딕"/>
                        </a:rPr>
                        <a:t>(Beep</a:t>
                      </a:r>
                      <a:r>
                        <a:rPr lang="ko-KR" altLang="en-US" sz="800" dirty="0">
                          <a:latin typeface="맑은고딕"/>
                        </a:rPr>
                        <a:t>음 소리</a:t>
                      </a:r>
                      <a:r>
                        <a:rPr lang="en-US" altLang="ko-KR" sz="800" dirty="0">
                          <a:latin typeface="맑은고딕"/>
                        </a:rPr>
                        <a:t>)</a:t>
                      </a:r>
                      <a:r>
                        <a:rPr lang="ko-KR" altLang="en-US" sz="800" dirty="0">
                          <a:latin typeface="맑은고딕"/>
                        </a:rPr>
                        <a:t> </a:t>
                      </a:r>
                      <a:endParaRPr lang="en-US" altLang="ko-KR" sz="800" dirty="0">
                        <a:latin typeface="맑은고딕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30%, 60%, 80%, 100%</a:t>
                      </a:r>
                      <a:r>
                        <a:rPr lang="ko-KR" altLang="en-US" sz="80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800" dirty="0">
                          <a:latin typeface="맑은고딕"/>
                        </a:rPr>
                        <a:t>조도 </a:t>
                      </a:r>
                      <a:r>
                        <a:rPr lang="en-US" altLang="ko-KR" sz="800" dirty="0">
                          <a:latin typeface="맑은고딕"/>
                        </a:rPr>
                        <a:t>4</a:t>
                      </a:r>
                      <a:r>
                        <a:rPr lang="ko-KR" altLang="en-US" sz="800" dirty="0">
                          <a:latin typeface="맑은고딕"/>
                        </a:rPr>
                        <a:t>단계 제어</a:t>
                      </a:r>
                      <a:r>
                        <a:rPr lang="en-US" altLang="ko-KR" sz="800" dirty="0">
                          <a:latin typeface="맑은고딕"/>
                        </a:rPr>
                        <a:t> </a:t>
                      </a:r>
                      <a:r>
                        <a:rPr lang="ko-KR" altLang="en-US" sz="800" dirty="0">
                          <a:latin typeface="맑은고딕"/>
                        </a:rPr>
                        <a:t>   </a:t>
                      </a:r>
                      <a:endParaRPr lang="en-US" altLang="ko-KR" sz="800" dirty="0">
                        <a:latin typeface="맑은고딕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5511067"/>
                  </a:ext>
                </a:extLst>
              </a:tr>
              <a:tr h="75760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dirty="0">
                          <a:latin typeface="맑은고딕"/>
                        </a:rPr>
                        <a:t>조도 미세 밝기 조정</a:t>
                      </a:r>
                      <a:endParaRPr lang="en-US" altLang="ko-KR" sz="800" dirty="0">
                        <a:latin typeface="맑은고딕"/>
                        <a:ea typeface="휴먼모음T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dirty="0">
                          <a:latin typeface="맑은고딕"/>
                        </a:rPr>
                        <a:t>전등</a:t>
                      </a:r>
                      <a:r>
                        <a:rPr lang="en-US" altLang="ko-KR" sz="800" dirty="0">
                          <a:latin typeface="맑은고딕"/>
                        </a:rPr>
                        <a:t>1 ON </a:t>
                      </a:r>
                      <a:r>
                        <a:rPr lang="ko-KR" altLang="en-US" sz="800" dirty="0">
                          <a:latin typeface="맑은고딕"/>
                        </a:rPr>
                        <a:t>상태 시 </a:t>
                      </a:r>
                      <a:r>
                        <a:rPr lang="en-US" altLang="ko-KR" sz="800" dirty="0">
                          <a:latin typeface="맑은고딕"/>
                        </a:rPr>
                        <a:t>(</a:t>
                      </a:r>
                      <a:r>
                        <a:rPr lang="ko-KR" altLang="en-US" sz="800" dirty="0" err="1">
                          <a:latin typeface="맑은고딕"/>
                        </a:rPr>
                        <a:t>디밍</a:t>
                      </a:r>
                      <a:r>
                        <a:rPr lang="en-US" altLang="ko-KR" sz="800" dirty="0">
                          <a:latin typeface="맑은고딕"/>
                        </a:rPr>
                        <a:t>/</a:t>
                      </a:r>
                      <a:r>
                        <a:rPr lang="ko-KR" altLang="en-US" sz="800" dirty="0" err="1">
                          <a:latin typeface="맑은고딕"/>
                        </a:rPr>
                        <a:t>색온도</a:t>
                      </a:r>
                      <a:r>
                        <a:rPr lang="ko-KR" altLang="en-US" sz="800" dirty="0">
                          <a:latin typeface="맑은고딕"/>
                        </a:rPr>
                        <a:t> 버튼 터치</a:t>
                      </a:r>
                      <a:r>
                        <a:rPr lang="en-US" altLang="ko-KR" sz="800" dirty="0">
                          <a:latin typeface="맑은고딕"/>
                        </a:rPr>
                        <a:t>)</a:t>
                      </a:r>
                      <a:r>
                        <a:rPr lang="ko-KR" altLang="en-US" sz="800" dirty="0">
                          <a:latin typeface="맑은고딕"/>
                        </a:rPr>
                        <a:t> </a:t>
                      </a:r>
                      <a:endParaRPr lang="en-US" altLang="ko-KR" sz="800" dirty="0">
                        <a:latin typeface="맑은고딕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dirty="0">
                          <a:latin typeface="맑은고딕"/>
                        </a:rPr>
                        <a:t>(LCD </a:t>
                      </a:r>
                      <a:r>
                        <a:rPr lang="ko-KR" altLang="en-US" sz="800" dirty="0" err="1">
                          <a:latin typeface="맑은고딕"/>
                        </a:rPr>
                        <a:t>디밍표시</a:t>
                      </a:r>
                      <a:r>
                        <a:rPr lang="ko-KR" altLang="en-US" sz="800" dirty="0">
                          <a:latin typeface="맑은고딕"/>
                        </a:rPr>
                        <a:t> 점멸</a:t>
                      </a:r>
                      <a:r>
                        <a:rPr lang="en-US" altLang="ko-KR" sz="800" dirty="0">
                          <a:latin typeface="맑은고딕"/>
                        </a:rPr>
                        <a:t>) (</a:t>
                      </a:r>
                      <a:r>
                        <a:rPr lang="ko-KR" altLang="en-US" sz="800" dirty="0">
                          <a:latin typeface="맑은고딕"/>
                        </a:rPr>
                        <a:t>조절 버튼 길게 </a:t>
                      </a:r>
                      <a:r>
                        <a:rPr lang="en-US" altLang="ko-KR" sz="800" dirty="0">
                          <a:latin typeface="맑은고딕"/>
                        </a:rPr>
                        <a:t>3</a:t>
                      </a:r>
                      <a:r>
                        <a:rPr lang="ko-KR" altLang="en-US" sz="800" dirty="0">
                          <a:latin typeface="맑은고딕"/>
                        </a:rPr>
                        <a:t>초 터치</a:t>
                      </a:r>
                      <a:r>
                        <a:rPr lang="en-US" altLang="ko-KR" sz="800" dirty="0">
                          <a:latin typeface="맑은고딕"/>
                        </a:rPr>
                        <a:t>)</a:t>
                      </a:r>
                      <a:r>
                        <a:rPr lang="ko-KR" altLang="en-US" sz="800" dirty="0">
                          <a:latin typeface="맑은고딕"/>
                        </a:rPr>
                        <a:t> </a:t>
                      </a:r>
                      <a:endParaRPr lang="en-US" altLang="ko-KR" sz="800" dirty="0">
                        <a:latin typeface="맑은고딕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dirty="0">
                          <a:latin typeface="맑은고딕"/>
                        </a:rPr>
                        <a:t>(Beep</a:t>
                      </a:r>
                      <a:r>
                        <a:rPr lang="ko-KR" altLang="en-US" sz="800" dirty="0">
                          <a:latin typeface="맑은고딕"/>
                        </a:rPr>
                        <a:t>음 소리</a:t>
                      </a:r>
                      <a:r>
                        <a:rPr lang="en-US" altLang="ko-KR" sz="800" dirty="0">
                          <a:latin typeface="맑은고딕"/>
                        </a:rPr>
                        <a:t>)</a:t>
                      </a:r>
                      <a:r>
                        <a:rPr lang="ko-KR" altLang="en-US" sz="800" dirty="0">
                          <a:latin typeface="맑은고딕"/>
                        </a:rPr>
                        <a:t> </a:t>
                      </a:r>
                      <a:r>
                        <a:rPr lang="en-US" altLang="ko-KR" sz="80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45%, 70%, 90%</a:t>
                      </a:r>
                      <a:r>
                        <a:rPr lang="ko-KR" altLang="en-US" sz="80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800" dirty="0">
                          <a:latin typeface="맑은고딕"/>
                        </a:rPr>
                        <a:t>조도 </a:t>
                      </a:r>
                      <a:r>
                        <a:rPr lang="en-US" altLang="ko-KR" sz="800" dirty="0">
                          <a:latin typeface="맑은고딕"/>
                        </a:rPr>
                        <a:t>3</a:t>
                      </a:r>
                      <a:r>
                        <a:rPr lang="ko-KR" altLang="en-US" sz="800" dirty="0">
                          <a:latin typeface="맑은고딕"/>
                        </a:rPr>
                        <a:t>단계 제어</a:t>
                      </a:r>
                      <a:r>
                        <a:rPr lang="en-US" altLang="ko-KR" sz="800" dirty="0">
                          <a:latin typeface="맑은고딕"/>
                        </a:rPr>
                        <a:t> </a:t>
                      </a:r>
                      <a:r>
                        <a:rPr lang="ko-KR" altLang="en-US" sz="800" dirty="0">
                          <a:latin typeface="맑은고딕"/>
                        </a:rPr>
                        <a:t>   </a:t>
                      </a:r>
                      <a:endParaRPr lang="en-US" altLang="ko-KR" sz="800" dirty="0">
                        <a:latin typeface="맑은고딕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44545669"/>
                  </a:ext>
                </a:extLst>
              </a:tr>
              <a:tr h="757605">
                <a:tc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50000"/>
                        </a:lnSpc>
                      </a:pPr>
                      <a:r>
                        <a:rPr lang="ko-KR" altLang="en-US" sz="80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색 온도 조정</a:t>
                      </a:r>
                      <a:endParaRPr lang="en-US" altLang="ko-KR" sz="800" kern="1200" dirty="0">
                        <a:solidFill>
                          <a:schemeClr val="dk1"/>
                        </a:solidFill>
                        <a:latin typeface="맑은고딕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dirty="0">
                          <a:latin typeface="맑은고딕"/>
                        </a:rPr>
                        <a:t>전등</a:t>
                      </a:r>
                      <a:r>
                        <a:rPr lang="en-US" altLang="ko-KR" sz="800" dirty="0">
                          <a:latin typeface="맑은고딕"/>
                        </a:rPr>
                        <a:t>1 ON </a:t>
                      </a:r>
                      <a:r>
                        <a:rPr lang="ko-KR" altLang="en-US" sz="800" dirty="0">
                          <a:latin typeface="맑은고딕"/>
                        </a:rPr>
                        <a:t>상태 시 </a:t>
                      </a:r>
                      <a:r>
                        <a:rPr lang="en-US" altLang="ko-KR" sz="800" dirty="0">
                          <a:latin typeface="맑은고딕"/>
                        </a:rPr>
                        <a:t>(</a:t>
                      </a:r>
                      <a:r>
                        <a:rPr lang="ko-KR" altLang="en-US" sz="800" dirty="0" err="1">
                          <a:latin typeface="맑은고딕"/>
                        </a:rPr>
                        <a:t>디밍</a:t>
                      </a:r>
                      <a:r>
                        <a:rPr lang="en-US" altLang="ko-KR" sz="800" dirty="0">
                          <a:latin typeface="맑은고딕"/>
                        </a:rPr>
                        <a:t>/</a:t>
                      </a:r>
                      <a:r>
                        <a:rPr lang="ko-KR" altLang="en-US" sz="800" dirty="0" err="1">
                          <a:latin typeface="맑은고딕"/>
                        </a:rPr>
                        <a:t>색온도</a:t>
                      </a:r>
                      <a:r>
                        <a:rPr lang="ko-KR" altLang="en-US" sz="800" dirty="0">
                          <a:latin typeface="맑은고딕"/>
                        </a:rPr>
                        <a:t> 버튼 </a:t>
                      </a:r>
                      <a:r>
                        <a:rPr lang="en-US" altLang="ko-KR" sz="800" dirty="0">
                          <a:latin typeface="맑은고딕"/>
                        </a:rPr>
                        <a:t>2</a:t>
                      </a:r>
                      <a:r>
                        <a:rPr lang="ko-KR" altLang="en-US" sz="800" dirty="0">
                          <a:latin typeface="맑은고딕"/>
                        </a:rPr>
                        <a:t>번 터치</a:t>
                      </a:r>
                      <a:r>
                        <a:rPr lang="en-US" altLang="ko-KR" sz="800" dirty="0">
                          <a:latin typeface="맑은고딕"/>
                        </a:rPr>
                        <a:t>)</a:t>
                      </a:r>
                      <a:r>
                        <a:rPr lang="ko-KR" altLang="en-US" sz="800" dirty="0">
                          <a:latin typeface="맑은고딕"/>
                        </a:rPr>
                        <a:t> </a:t>
                      </a:r>
                      <a:endParaRPr lang="en-US" altLang="ko-KR" sz="800" dirty="0">
                        <a:latin typeface="맑은고딕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dirty="0">
                          <a:latin typeface="맑은고딕"/>
                        </a:rPr>
                        <a:t>(LCD </a:t>
                      </a:r>
                      <a:r>
                        <a:rPr lang="ko-KR" altLang="en-US" sz="800" dirty="0">
                          <a:latin typeface="맑은고딕"/>
                        </a:rPr>
                        <a:t>색온도표시 점멸</a:t>
                      </a:r>
                      <a:r>
                        <a:rPr lang="en-US" altLang="ko-KR" sz="800" dirty="0">
                          <a:latin typeface="맑은고딕"/>
                        </a:rPr>
                        <a:t>) (</a:t>
                      </a:r>
                      <a:r>
                        <a:rPr lang="ko-KR" altLang="en-US" sz="800" dirty="0">
                          <a:latin typeface="맑은고딕"/>
                        </a:rPr>
                        <a:t>조절 버튼 터치</a:t>
                      </a:r>
                      <a:r>
                        <a:rPr lang="en-US" altLang="ko-KR" sz="800" dirty="0">
                          <a:latin typeface="맑은고딕"/>
                        </a:rPr>
                        <a:t>)</a:t>
                      </a:r>
                      <a:r>
                        <a:rPr lang="ko-KR" altLang="en-US" sz="800" dirty="0">
                          <a:latin typeface="맑은고딕"/>
                        </a:rPr>
                        <a:t> </a:t>
                      </a:r>
                      <a:r>
                        <a:rPr lang="en-US" altLang="ko-KR" sz="800" dirty="0">
                          <a:latin typeface="맑은고딕"/>
                        </a:rPr>
                        <a:t>(Beep</a:t>
                      </a:r>
                      <a:r>
                        <a:rPr lang="ko-KR" altLang="en-US" sz="800" dirty="0">
                          <a:latin typeface="맑은고딕"/>
                        </a:rPr>
                        <a:t>음 소리</a:t>
                      </a:r>
                      <a:r>
                        <a:rPr lang="en-US" altLang="ko-KR" sz="800" dirty="0">
                          <a:latin typeface="맑은고딕"/>
                        </a:rPr>
                        <a:t>)</a:t>
                      </a:r>
                      <a:r>
                        <a:rPr lang="ko-KR" altLang="en-US" sz="800" dirty="0">
                          <a:latin typeface="맑은고딕"/>
                        </a:rPr>
                        <a:t> </a:t>
                      </a:r>
                      <a:endParaRPr lang="en-US" altLang="ko-KR" sz="800" dirty="0">
                        <a:latin typeface="맑은고딕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800" dirty="0">
                          <a:latin typeface="맑은고딕"/>
                          <a:ea typeface="휴먼모음T" panose="02030504000101010101" pitchFamily="18" charset="-127"/>
                        </a:rPr>
                        <a:t> </a:t>
                      </a:r>
                      <a:r>
                        <a:rPr lang="en-US" altLang="ko-KR" sz="80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3000K, 3900K, 4800K, 5700K </a:t>
                      </a:r>
                      <a:r>
                        <a:rPr lang="ko-KR" altLang="en-US" sz="800" kern="1200" dirty="0" err="1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섹온도</a:t>
                      </a:r>
                      <a:r>
                        <a:rPr lang="ko-KR" altLang="en-US" sz="80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80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4</a:t>
                      </a:r>
                      <a:r>
                        <a:rPr lang="ko-KR" altLang="en-US" sz="80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단계 제어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1353252"/>
                  </a:ext>
                </a:extLst>
              </a:tr>
              <a:tr h="75760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색 온도 미세 조정</a:t>
                      </a:r>
                      <a:endParaRPr lang="en-US" altLang="ko-KR" sz="800" kern="1200" dirty="0">
                        <a:solidFill>
                          <a:schemeClr val="dk1"/>
                        </a:solidFill>
                        <a:latin typeface="맑은고딕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dirty="0">
                          <a:latin typeface="맑은고딕"/>
                        </a:rPr>
                        <a:t>전등</a:t>
                      </a:r>
                      <a:r>
                        <a:rPr lang="en-US" altLang="ko-KR" sz="800" dirty="0">
                          <a:latin typeface="맑은고딕"/>
                        </a:rPr>
                        <a:t>1 ON </a:t>
                      </a:r>
                      <a:r>
                        <a:rPr lang="ko-KR" altLang="en-US" sz="800" dirty="0">
                          <a:latin typeface="맑은고딕"/>
                        </a:rPr>
                        <a:t>상태 시 </a:t>
                      </a:r>
                      <a:r>
                        <a:rPr lang="en-US" altLang="ko-KR" sz="800" dirty="0">
                          <a:latin typeface="맑은고딕"/>
                        </a:rPr>
                        <a:t>(</a:t>
                      </a:r>
                      <a:r>
                        <a:rPr lang="ko-KR" altLang="en-US" sz="800" dirty="0" err="1">
                          <a:latin typeface="맑은고딕"/>
                        </a:rPr>
                        <a:t>디밍</a:t>
                      </a:r>
                      <a:r>
                        <a:rPr lang="en-US" altLang="ko-KR" sz="800" dirty="0">
                          <a:latin typeface="맑은고딕"/>
                        </a:rPr>
                        <a:t>/</a:t>
                      </a:r>
                      <a:r>
                        <a:rPr lang="ko-KR" altLang="en-US" sz="800" dirty="0" err="1">
                          <a:latin typeface="맑은고딕"/>
                        </a:rPr>
                        <a:t>색온도</a:t>
                      </a:r>
                      <a:r>
                        <a:rPr lang="ko-KR" altLang="en-US" sz="800" dirty="0">
                          <a:latin typeface="맑은고딕"/>
                        </a:rPr>
                        <a:t> 버튼 </a:t>
                      </a:r>
                      <a:r>
                        <a:rPr lang="en-US" altLang="ko-KR" sz="800" dirty="0">
                          <a:latin typeface="맑은고딕"/>
                        </a:rPr>
                        <a:t>2</a:t>
                      </a:r>
                      <a:r>
                        <a:rPr lang="ko-KR" altLang="en-US" sz="800" dirty="0">
                          <a:latin typeface="맑은고딕"/>
                        </a:rPr>
                        <a:t>번 터치</a:t>
                      </a:r>
                      <a:r>
                        <a:rPr lang="en-US" altLang="ko-KR" sz="800" dirty="0">
                          <a:latin typeface="맑은고딕"/>
                        </a:rPr>
                        <a:t>)</a:t>
                      </a:r>
                      <a:r>
                        <a:rPr lang="ko-KR" altLang="en-US" sz="800" dirty="0">
                          <a:latin typeface="맑은고딕"/>
                        </a:rPr>
                        <a:t> </a:t>
                      </a:r>
                      <a:endParaRPr lang="en-US" altLang="ko-KR" sz="800" dirty="0">
                        <a:latin typeface="맑은고딕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dirty="0">
                          <a:latin typeface="맑은고딕"/>
                        </a:rPr>
                        <a:t>(LCD </a:t>
                      </a:r>
                      <a:r>
                        <a:rPr lang="ko-KR" altLang="en-US" sz="800" dirty="0">
                          <a:latin typeface="맑은고딕"/>
                        </a:rPr>
                        <a:t>색온도표시 점멸</a:t>
                      </a:r>
                      <a:r>
                        <a:rPr lang="en-US" altLang="ko-KR" sz="800" dirty="0">
                          <a:latin typeface="맑은고딕"/>
                        </a:rPr>
                        <a:t>) (</a:t>
                      </a:r>
                      <a:r>
                        <a:rPr lang="ko-KR" altLang="en-US" sz="800" dirty="0">
                          <a:latin typeface="맑은고딕"/>
                        </a:rPr>
                        <a:t>조절 버튼 터치</a:t>
                      </a:r>
                      <a:r>
                        <a:rPr lang="en-US" altLang="ko-KR" sz="800" dirty="0">
                          <a:latin typeface="맑은고딕"/>
                        </a:rPr>
                        <a:t>)</a:t>
                      </a:r>
                      <a:r>
                        <a:rPr lang="ko-KR" altLang="en-US" sz="800" dirty="0">
                          <a:latin typeface="맑은고딕"/>
                        </a:rPr>
                        <a:t> </a:t>
                      </a:r>
                      <a:r>
                        <a:rPr lang="en-US" altLang="ko-KR" sz="800" dirty="0">
                          <a:latin typeface="맑은고딕"/>
                        </a:rPr>
                        <a:t>(Beep</a:t>
                      </a:r>
                      <a:r>
                        <a:rPr lang="ko-KR" altLang="en-US" sz="800" dirty="0">
                          <a:latin typeface="맑은고딕"/>
                        </a:rPr>
                        <a:t>음 소리</a:t>
                      </a:r>
                      <a:r>
                        <a:rPr lang="en-US" altLang="ko-KR" sz="800" dirty="0">
                          <a:latin typeface="맑은고딕"/>
                        </a:rPr>
                        <a:t>)</a:t>
                      </a:r>
                      <a:r>
                        <a:rPr lang="ko-KR" altLang="en-US" sz="800" dirty="0">
                          <a:latin typeface="맑은고딕"/>
                        </a:rPr>
                        <a:t> </a:t>
                      </a:r>
                      <a:endParaRPr lang="en-US" altLang="ko-KR" sz="800" dirty="0">
                        <a:latin typeface="맑은고딕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800" dirty="0">
                          <a:latin typeface="맑은고딕"/>
                          <a:ea typeface="휴먼모음T" panose="02030504000101010101" pitchFamily="18" charset="-127"/>
                        </a:rPr>
                        <a:t>  3450K, 4350K, 5250K</a:t>
                      </a:r>
                      <a:r>
                        <a:rPr lang="en-US" altLang="ko-KR" sz="80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80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미세 </a:t>
                      </a:r>
                      <a:r>
                        <a:rPr lang="ko-KR" altLang="en-US" sz="800" kern="1200" dirty="0" err="1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색온도</a:t>
                      </a:r>
                      <a:r>
                        <a:rPr lang="ko-KR" altLang="en-US" sz="80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80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800" kern="1200" dirty="0">
                          <a:solidFill>
                            <a:schemeClr val="dk1"/>
                          </a:solidFill>
                          <a:latin typeface="맑은고딕"/>
                          <a:ea typeface="+mn-ea"/>
                          <a:cs typeface="+mn-cs"/>
                        </a:rPr>
                        <a:t>단계 제어</a:t>
                      </a:r>
                      <a:endParaRPr lang="ko-KR" altLang="en-US" sz="800" dirty="0">
                        <a:latin typeface="맑은고딕"/>
                        <a:ea typeface="휴먼모음T" panose="02030504000101010101" pitchFamily="18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68515138"/>
                  </a:ext>
                </a:extLst>
              </a:tr>
            </a:tbl>
          </a:graphicData>
        </a:graphic>
      </p:graphicFrame>
      <p:sp>
        <p:nvSpPr>
          <p:cNvPr id="44" name="타원 43">
            <a:extLst>
              <a:ext uri="{FF2B5EF4-FFF2-40B4-BE49-F238E27FC236}">
                <a16:creationId xmlns:a16="http://schemas.microsoft.com/office/drawing/2014/main" id="{C5D7EB58-38B5-4349-8AAC-C316EEFDDE07}"/>
              </a:ext>
            </a:extLst>
          </p:cNvPr>
          <p:cNvSpPr/>
          <p:nvPr/>
        </p:nvSpPr>
        <p:spPr bwMode="auto">
          <a:xfrm>
            <a:off x="1692375" y="5026852"/>
            <a:ext cx="185738" cy="18732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lang="ko-KR" altLang="en-US" sz="105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5" name="타원 44">
            <a:extLst>
              <a:ext uri="{FF2B5EF4-FFF2-40B4-BE49-F238E27FC236}">
                <a16:creationId xmlns:a16="http://schemas.microsoft.com/office/drawing/2014/main" id="{C5B4F286-2F8E-411B-9E8B-9850A925E633}"/>
              </a:ext>
            </a:extLst>
          </p:cNvPr>
          <p:cNvSpPr/>
          <p:nvPr/>
        </p:nvSpPr>
        <p:spPr bwMode="auto">
          <a:xfrm>
            <a:off x="1261315" y="5293963"/>
            <a:ext cx="185738" cy="18732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lang="ko-KR" altLang="en-US" sz="105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6" name="타원 45">
            <a:extLst>
              <a:ext uri="{FF2B5EF4-FFF2-40B4-BE49-F238E27FC236}">
                <a16:creationId xmlns:a16="http://schemas.microsoft.com/office/drawing/2014/main" id="{DC9B85E7-48B7-4508-94DF-54FC6EEF15DF}"/>
              </a:ext>
            </a:extLst>
          </p:cNvPr>
          <p:cNvSpPr/>
          <p:nvPr/>
        </p:nvSpPr>
        <p:spPr bwMode="auto">
          <a:xfrm>
            <a:off x="2470425" y="5267797"/>
            <a:ext cx="185738" cy="18732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lang="ko-KR" altLang="en-US" sz="105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5" name="AutoShape 11">
            <a:extLst>
              <a:ext uri="{FF2B5EF4-FFF2-40B4-BE49-F238E27FC236}">
                <a16:creationId xmlns:a16="http://schemas.microsoft.com/office/drawing/2014/main" id="{560B6176-6F54-4C89-81B8-1FA910AECA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489" y="130612"/>
            <a:ext cx="4219575" cy="252412"/>
          </a:xfrm>
          <a:prstGeom prst="flowChartAlternateProcess">
            <a:avLst/>
          </a:prstGeom>
          <a:noFill/>
          <a:ln w="19050">
            <a:solidFill>
              <a:srgbClr val="820000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pPr algn="ctr" eaLnBrk="1" latinLnBrk="1" hangingPunct="1">
              <a:defRPr/>
            </a:pP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제 품 사 양</a:t>
            </a:r>
          </a:p>
        </p:txBody>
      </p:sp>
      <p:graphicFrame>
        <p:nvGraphicFramePr>
          <p:cNvPr id="66" name="표 14">
            <a:extLst>
              <a:ext uri="{FF2B5EF4-FFF2-40B4-BE49-F238E27FC236}">
                <a16:creationId xmlns:a16="http://schemas.microsoft.com/office/drawing/2014/main" id="{24535BB9-93E3-45DC-9C16-8ACDC70BC1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0664037"/>
              </p:ext>
            </p:extLst>
          </p:nvPr>
        </p:nvGraphicFramePr>
        <p:xfrm>
          <a:off x="341312" y="575161"/>
          <a:ext cx="4219576" cy="2739906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1285383">
                  <a:extLst>
                    <a:ext uri="{9D8B030D-6E8A-4147-A177-3AD203B41FA5}">
                      <a16:colId xmlns:a16="http://schemas.microsoft.com/office/drawing/2014/main" val="3346423898"/>
                    </a:ext>
                  </a:extLst>
                </a:gridCol>
                <a:gridCol w="2934193">
                  <a:extLst>
                    <a:ext uri="{9D8B030D-6E8A-4147-A177-3AD203B41FA5}">
                      <a16:colId xmlns:a16="http://schemas.microsoft.com/office/drawing/2014/main" val="4006081467"/>
                    </a:ext>
                  </a:extLst>
                </a:gridCol>
              </a:tblGrid>
              <a:tr h="21924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항목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기능 및 규격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254903"/>
                  </a:ext>
                </a:extLst>
              </a:tr>
              <a:tr h="35875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제어 종류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조명 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1~4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회로 제어 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/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콘센트 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회로 제어</a:t>
                      </a:r>
                      <a:endParaRPr lang="en-US" altLang="ko-KR" sz="9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76146770"/>
                  </a:ext>
                </a:extLst>
              </a:tr>
              <a:tr h="35875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입력 전압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AC220V, 60Hz</a:t>
                      </a:r>
                      <a:endParaRPr lang="ko-KR" altLang="en-US" sz="9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7926756"/>
                  </a:ext>
                </a:extLst>
              </a:tr>
              <a:tr h="35875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정격 용량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조명 회로당 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300W /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콘센트 회로당 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16A</a:t>
                      </a:r>
                      <a:endParaRPr lang="ko-KR" altLang="en-US" sz="9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7887780"/>
                  </a:ext>
                </a:extLst>
              </a:tr>
              <a:tr h="35875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동작 온도 </a:t>
                      </a:r>
                      <a:r>
                        <a:rPr lang="en-US" altLang="ko-KR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ko-KR" altLang="en-US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습도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℃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~40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℃ 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/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습도 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20~80%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이내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71031430"/>
                  </a:ext>
                </a:extLst>
              </a:tr>
              <a:tr h="35875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제품 외형 치수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125mm(W) x 122mm(H) x 44mm(D),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돌출 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10mm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028098"/>
                  </a:ext>
                </a:extLst>
              </a:tr>
              <a:tr h="35875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KEY </a:t>
                      </a:r>
                      <a:r>
                        <a:rPr lang="ko-KR" altLang="en-US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동작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정전유도방식 터치 타입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6769922"/>
                  </a:ext>
                </a:extLst>
              </a:tr>
              <a:tr h="35875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인터페이스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RS-485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통신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7380241"/>
                  </a:ext>
                </a:extLst>
              </a:tr>
            </a:tbl>
          </a:graphicData>
        </a:graphic>
      </p:graphicFrame>
      <p:sp>
        <p:nvSpPr>
          <p:cNvPr id="67" name="AutoShape 11">
            <a:extLst>
              <a:ext uri="{FF2B5EF4-FFF2-40B4-BE49-F238E27FC236}">
                <a16:creationId xmlns:a16="http://schemas.microsoft.com/office/drawing/2014/main" id="{B8D46B94-36B5-4F33-BBB5-A613C348AF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68057" y="3549200"/>
            <a:ext cx="4219575" cy="252412"/>
          </a:xfrm>
          <a:prstGeom prst="flowChartAlternateProcess">
            <a:avLst/>
          </a:prstGeom>
          <a:noFill/>
          <a:ln w="19050">
            <a:solidFill>
              <a:srgbClr val="820000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pPr algn="ctr" eaLnBrk="1" latinLnBrk="1" hangingPunct="1">
              <a:defRPr/>
            </a:pP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제 품 사 양</a:t>
            </a:r>
          </a:p>
        </p:txBody>
      </p:sp>
      <p:graphicFrame>
        <p:nvGraphicFramePr>
          <p:cNvPr id="68" name="표 14">
            <a:extLst>
              <a:ext uri="{FF2B5EF4-FFF2-40B4-BE49-F238E27FC236}">
                <a16:creationId xmlns:a16="http://schemas.microsoft.com/office/drawing/2014/main" id="{A77B6C1D-471C-4401-95B2-16C39AFBD8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5206730"/>
              </p:ext>
            </p:extLst>
          </p:nvPr>
        </p:nvGraphicFramePr>
        <p:xfrm>
          <a:off x="5341937" y="3917673"/>
          <a:ext cx="4219576" cy="2762106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1285383">
                  <a:extLst>
                    <a:ext uri="{9D8B030D-6E8A-4147-A177-3AD203B41FA5}">
                      <a16:colId xmlns:a16="http://schemas.microsoft.com/office/drawing/2014/main" val="3346423898"/>
                    </a:ext>
                  </a:extLst>
                </a:gridCol>
                <a:gridCol w="2934193">
                  <a:extLst>
                    <a:ext uri="{9D8B030D-6E8A-4147-A177-3AD203B41FA5}">
                      <a16:colId xmlns:a16="http://schemas.microsoft.com/office/drawing/2014/main" val="4006081467"/>
                    </a:ext>
                  </a:extLst>
                </a:gridCol>
              </a:tblGrid>
              <a:tr h="22079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항목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기능 및 규격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254903"/>
                  </a:ext>
                </a:extLst>
              </a:tr>
              <a:tr h="36129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제어 종류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조명 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1~4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회로 제어 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/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콘센트 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회로 제어</a:t>
                      </a:r>
                      <a:endParaRPr lang="en-US" altLang="ko-KR" sz="9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kern="120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디밍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색 온도 제어</a:t>
                      </a:r>
                      <a:endParaRPr lang="en-US" altLang="ko-KR" sz="9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76146770"/>
                  </a:ext>
                </a:extLst>
              </a:tr>
              <a:tr h="36129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입력 전압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AC220V, 60Hz</a:t>
                      </a:r>
                      <a:endParaRPr lang="ko-KR" altLang="en-US" sz="9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7926756"/>
                  </a:ext>
                </a:extLst>
              </a:tr>
              <a:tr h="36129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정격 용량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조명 회로당 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300W /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콘센트 회로당 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16A</a:t>
                      </a:r>
                      <a:endParaRPr lang="ko-KR" altLang="en-US" sz="9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7887780"/>
                  </a:ext>
                </a:extLst>
              </a:tr>
              <a:tr h="36129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동작 온도 </a:t>
                      </a:r>
                      <a:r>
                        <a:rPr lang="en-US" altLang="ko-KR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ko-KR" altLang="en-US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습도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℃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~40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℃ 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/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습도 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20~80%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이내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71031430"/>
                  </a:ext>
                </a:extLst>
              </a:tr>
              <a:tr h="36129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제품 외형 치수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900" dirty="0"/>
                        <a:t>200mm(W) x 122mm(H) x 44mm(D), </a:t>
                      </a:r>
                      <a:r>
                        <a:rPr lang="ko-KR" altLang="en-US" sz="900" dirty="0"/>
                        <a:t>돌출 </a:t>
                      </a:r>
                      <a:r>
                        <a:rPr lang="en-US" altLang="ko-KR" sz="900" dirty="0"/>
                        <a:t>10mm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028098"/>
                  </a:ext>
                </a:extLst>
              </a:tr>
              <a:tr h="36129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KEY </a:t>
                      </a:r>
                      <a:r>
                        <a:rPr lang="ko-KR" altLang="en-US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동작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정전유도방식 터치 타입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6769922"/>
                  </a:ext>
                </a:extLst>
              </a:tr>
              <a:tr h="36129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인터페이스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RS-485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통신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7380241"/>
                  </a:ext>
                </a:extLst>
              </a:tr>
            </a:tbl>
          </a:graphicData>
        </a:graphic>
      </p:graphicFrame>
      <p:sp>
        <p:nvSpPr>
          <p:cNvPr id="71" name="모서리가 둥근 직사각형 128">
            <a:extLst>
              <a:ext uri="{FF2B5EF4-FFF2-40B4-BE49-F238E27FC236}">
                <a16:creationId xmlns:a16="http://schemas.microsoft.com/office/drawing/2014/main" id="{C327020E-F764-4B64-BDE5-96799CCAFEA4}"/>
              </a:ext>
            </a:extLst>
          </p:cNvPr>
          <p:cNvSpPr/>
          <p:nvPr/>
        </p:nvSpPr>
        <p:spPr bwMode="auto">
          <a:xfrm>
            <a:off x="1829710" y="5258271"/>
            <a:ext cx="607453" cy="220168"/>
          </a:xfrm>
          <a:prstGeom prst="round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592" tIns="46796" rIns="93592" bIns="46796" anchor="ctr"/>
          <a:lstStyle/>
          <a:p>
            <a:pPr algn="ctr"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72" name="모서리가 둥근 직사각형 109">
            <a:extLst>
              <a:ext uri="{FF2B5EF4-FFF2-40B4-BE49-F238E27FC236}">
                <a16:creationId xmlns:a16="http://schemas.microsoft.com/office/drawing/2014/main" id="{EC76ACB0-C133-4BE7-96E2-9379F01FEDC5}"/>
              </a:ext>
            </a:extLst>
          </p:cNvPr>
          <p:cNvSpPr/>
          <p:nvPr/>
        </p:nvSpPr>
        <p:spPr bwMode="auto">
          <a:xfrm>
            <a:off x="1470869" y="5258271"/>
            <a:ext cx="325580" cy="220169"/>
          </a:xfrm>
          <a:prstGeom prst="round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592" tIns="46796" rIns="93592" bIns="46796" anchor="ctr"/>
          <a:lstStyle/>
          <a:p>
            <a:pPr algn="ctr"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73" name="모서리가 둥근 직사각형 109">
            <a:extLst>
              <a:ext uri="{FF2B5EF4-FFF2-40B4-BE49-F238E27FC236}">
                <a16:creationId xmlns:a16="http://schemas.microsoft.com/office/drawing/2014/main" id="{DCCC990D-577B-4808-AEA8-4404847F1036}"/>
              </a:ext>
            </a:extLst>
          </p:cNvPr>
          <p:cNvSpPr/>
          <p:nvPr/>
        </p:nvSpPr>
        <p:spPr bwMode="auto">
          <a:xfrm>
            <a:off x="1901928" y="5014891"/>
            <a:ext cx="185738" cy="220169"/>
          </a:xfrm>
          <a:prstGeom prst="round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592" tIns="46796" rIns="93592" bIns="46796" anchor="ctr"/>
          <a:lstStyle/>
          <a:p>
            <a:pPr algn="ctr"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75" name="그림 10" descr="손가락.png">
            <a:extLst>
              <a:ext uri="{FF2B5EF4-FFF2-40B4-BE49-F238E27FC236}">
                <a16:creationId xmlns:a16="http://schemas.microsoft.com/office/drawing/2014/main" id="{19371967-8D90-41CF-B6D6-12DDA9A308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261472" y="5557681"/>
            <a:ext cx="592428" cy="477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94788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그림 74" descr="무제-1.jpg">
            <a:extLst>
              <a:ext uri="{FF2B5EF4-FFF2-40B4-BE49-F238E27FC236}">
                <a16:creationId xmlns:a16="http://schemas.microsoft.com/office/drawing/2014/main" id="{77496D73-0186-9456-5443-08F6CB29C2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5865" y="-1"/>
            <a:ext cx="4945252" cy="5938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Line 3">
            <a:extLst>
              <a:ext uri="{FF2B5EF4-FFF2-40B4-BE49-F238E27FC236}">
                <a16:creationId xmlns:a16="http://schemas.microsoft.com/office/drawing/2014/main" id="{49595C4C-23A4-B67F-664E-481C1B074A01}"/>
              </a:ext>
            </a:extLst>
          </p:cNvPr>
          <p:cNvSpPr>
            <a:spLocks noChangeShapeType="1"/>
          </p:cNvSpPr>
          <p:nvPr/>
        </p:nvSpPr>
        <p:spPr bwMode="auto">
          <a:xfrm>
            <a:off x="4967288" y="15875"/>
            <a:ext cx="0" cy="6840538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CEB95330-D4A3-FD8D-F430-DBFDFAD9E0DD}"/>
              </a:ext>
            </a:extLst>
          </p:cNvPr>
          <p:cNvGrpSpPr/>
          <p:nvPr/>
        </p:nvGrpSpPr>
        <p:grpSpPr>
          <a:xfrm>
            <a:off x="5758807" y="5593860"/>
            <a:ext cx="3379368" cy="648739"/>
            <a:chOff x="5931065" y="5593860"/>
            <a:chExt cx="3379368" cy="648739"/>
          </a:xfrm>
        </p:grpSpPr>
        <p:pic>
          <p:nvPicPr>
            <p:cNvPr id="92" name="Picture 79">
              <a:extLst>
                <a:ext uri="{FF2B5EF4-FFF2-40B4-BE49-F238E27FC236}">
                  <a16:creationId xmlns:a16="http://schemas.microsoft.com/office/drawing/2014/main" id="{FF987D2D-AAD6-CC4A-7F0C-9AEC5699331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31065" y="5752061"/>
              <a:ext cx="476769" cy="4905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3" name="Rectangle 52">
              <a:extLst>
                <a:ext uri="{FF2B5EF4-FFF2-40B4-BE49-F238E27FC236}">
                  <a16:creationId xmlns:a16="http://schemas.microsoft.com/office/drawing/2014/main" id="{324B0B49-392B-C72E-2A2A-674C92D32E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07833" y="5593860"/>
              <a:ext cx="2902600" cy="6487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latinLnBrk="1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ko-KR" altLang="en-US" sz="1000" b="1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클리오</a:t>
              </a:r>
              <a:r>
                <a:rPr lang="ko-KR" altLang="en-US" sz="10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㈜ 경기도 성남시 중원구 둔촌대로 </a:t>
              </a:r>
              <a:r>
                <a:rPr lang="en-US" altLang="ko-KR" sz="10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473 </a:t>
              </a: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US" altLang="ko-KR" sz="10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0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상대원동</a:t>
              </a:r>
              <a:r>
                <a:rPr lang="en-US" altLang="ko-KR" sz="10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517-21)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US" altLang="ko-KR" sz="10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Tel 031.733.3399   Fax 031.748.0055</a:t>
              </a:r>
            </a:p>
          </p:txBody>
        </p:sp>
      </p:grpSp>
      <p:grpSp>
        <p:nvGrpSpPr>
          <p:cNvPr id="29" name="그룹 47">
            <a:extLst>
              <a:ext uri="{FF2B5EF4-FFF2-40B4-BE49-F238E27FC236}">
                <a16:creationId xmlns:a16="http://schemas.microsoft.com/office/drawing/2014/main" id="{35414E95-65DF-4090-9DF4-FD5332B69021}"/>
              </a:ext>
            </a:extLst>
          </p:cNvPr>
          <p:cNvGrpSpPr>
            <a:grpSpLocks/>
          </p:cNvGrpSpPr>
          <p:nvPr/>
        </p:nvGrpSpPr>
        <p:grpSpPr bwMode="auto">
          <a:xfrm>
            <a:off x="568644" y="465137"/>
            <a:ext cx="3989383" cy="392113"/>
            <a:chOff x="6923088" y="61150"/>
            <a:chExt cx="2879725" cy="331363"/>
          </a:xfrm>
        </p:grpSpPr>
        <p:pic>
          <p:nvPicPr>
            <p:cNvPr id="30" name="Picture 23" descr="MCj03463170000[1]">
              <a:extLst>
                <a:ext uri="{FF2B5EF4-FFF2-40B4-BE49-F238E27FC236}">
                  <a16:creationId xmlns:a16="http://schemas.microsoft.com/office/drawing/2014/main" id="{3CE52C5F-B8A2-45B4-B9A0-06D54C8481D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86613" y="114300"/>
              <a:ext cx="195262" cy="144463"/>
            </a:xfrm>
            <a:prstGeom prst="rect">
              <a:avLst/>
            </a:prstGeom>
            <a:noFill/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" name="AutoShape 9">
              <a:extLst>
                <a:ext uri="{FF2B5EF4-FFF2-40B4-BE49-F238E27FC236}">
                  <a16:creationId xmlns:a16="http://schemas.microsoft.com/office/drawing/2014/main" id="{B646ED19-936E-43D3-B6DA-F8E944098A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23088" y="71438"/>
              <a:ext cx="2879725" cy="252412"/>
            </a:xfrm>
            <a:prstGeom prst="flowChartAlternateProcess">
              <a:avLst/>
            </a:prstGeom>
            <a:noFill/>
            <a:ln w="19050">
              <a:solidFill>
                <a:srgbClr val="FF0000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1300">
                  <a:latin typeface="휴먼모음T" panose="02030504000101010101" pitchFamily="18" charset="-127"/>
                  <a:ea typeface="휴먼모음T" panose="02030504000101010101" pitchFamily="18" charset="-127"/>
                </a:rPr>
                <a:t> </a:t>
              </a:r>
            </a:p>
          </p:txBody>
        </p:sp>
        <p:sp>
          <p:nvSpPr>
            <p:cNvPr id="32" name="직사각형 45">
              <a:extLst>
                <a:ext uri="{FF2B5EF4-FFF2-40B4-BE49-F238E27FC236}">
                  <a16:creationId xmlns:a16="http://schemas.microsoft.com/office/drawing/2014/main" id="{21558886-AA06-405B-BF72-0F76D8A12D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59964" y="61150"/>
              <a:ext cx="2507162" cy="331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130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제어기 이상 발생 시 조치 사항</a:t>
              </a:r>
            </a:p>
          </p:txBody>
        </p:sp>
      </p:grpSp>
      <p:sp>
        <p:nvSpPr>
          <p:cNvPr id="33" name="AutoShape 9">
            <a:extLst>
              <a:ext uri="{FF2B5EF4-FFF2-40B4-BE49-F238E27FC236}">
                <a16:creationId xmlns:a16="http://schemas.microsoft.com/office/drawing/2014/main" id="{35F9915A-9E81-4E0E-9A26-56FAF7C9BC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1955" y="1006475"/>
            <a:ext cx="4210046" cy="5603875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031" tIns="41015" rIns="82031" bIns="41015"/>
          <a:lstStyle/>
          <a:p>
            <a:pPr eaLnBrk="1" fontAlgn="auto" latinLnBrk="1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00" dirty="0">
                <a:latin typeface="돋움" pitchFamily="50" charset="-127"/>
                <a:ea typeface="돋움" pitchFamily="50" charset="-127"/>
              </a:rPr>
              <a:t>1</a:t>
            </a:r>
            <a:r>
              <a:rPr lang="en-US" altLang="ko-KR" sz="1000" dirty="0">
                <a:solidFill>
                  <a:schemeClr val="dk1"/>
                </a:solidFill>
                <a:latin typeface="맑은고딕"/>
                <a:ea typeface="+mn-ea"/>
              </a:rPr>
              <a:t>. </a:t>
            </a:r>
            <a:r>
              <a:rPr lang="ko-KR" altLang="en-US" sz="1000" dirty="0">
                <a:solidFill>
                  <a:schemeClr val="dk1"/>
                </a:solidFill>
                <a:latin typeface="맑은고딕"/>
                <a:ea typeface="+mn-ea"/>
              </a:rPr>
              <a:t>제어기의 전면부에는 </a:t>
            </a:r>
            <a:r>
              <a:rPr lang="en-US" altLang="ko-KR" sz="1000" dirty="0">
                <a:solidFill>
                  <a:schemeClr val="dk1"/>
                </a:solidFill>
                <a:latin typeface="맑은고딕"/>
                <a:ea typeface="+mn-ea"/>
              </a:rPr>
              <a:t>reset </a:t>
            </a:r>
            <a:r>
              <a:rPr lang="ko-KR" altLang="en-US" sz="1000" dirty="0">
                <a:solidFill>
                  <a:schemeClr val="dk1"/>
                </a:solidFill>
                <a:latin typeface="맑은고딕"/>
                <a:ea typeface="+mn-ea"/>
              </a:rPr>
              <a:t>스위치가 내장되어</a:t>
            </a:r>
            <a:r>
              <a:rPr lang="en-US" altLang="ko-KR" sz="1000" dirty="0">
                <a:solidFill>
                  <a:schemeClr val="dk1"/>
                </a:solidFill>
                <a:latin typeface="맑은고딕"/>
                <a:ea typeface="+mn-ea"/>
              </a:rPr>
              <a:t> </a:t>
            </a:r>
            <a:r>
              <a:rPr lang="ko-KR" altLang="en-US" sz="1000" dirty="0">
                <a:solidFill>
                  <a:schemeClr val="dk1"/>
                </a:solidFill>
                <a:latin typeface="맑은고딕"/>
                <a:ea typeface="+mn-ea"/>
              </a:rPr>
              <a:t>있어 아래에</a:t>
            </a:r>
            <a:endParaRPr lang="en-US" altLang="ko-KR" sz="1000" dirty="0">
              <a:solidFill>
                <a:schemeClr val="dk1"/>
              </a:solidFill>
              <a:latin typeface="맑은고딕"/>
              <a:ea typeface="+mn-ea"/>
            </a:endParaRPr>
          </a:p>
          <a:p>
            <a:pPr eaLnBrk="1" fontAlgn="auto" latinLnBrk="1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00" dirty="0">
                <a:solidFill>
                  <a:schemeClr val="dk1"/>
                </a:solidFill>
                <a:latin typeface="맑은고딕"/>
                <a:ea typeface="+mn-ea"/>
              </a:rPr>
              <a:t>   </a:t>
            </a:r>
            <a:r>
              <a:rPr lang="ko-KR" altLang="en-US" sz="1000" dirty="0">
                <a:solidFill>
                  <a:schemeClr val="dk1"/>
                </a:solidFill>
                <a:latin typeface="맑은고딕"/>
                <a:ea typeface="+mn-ea"/>
              </a:rPr>
              <a:t>언급한 이상 현상 발생시 처리할 수 있습니다</a:t>
            </a:r>
            <a:r>
              <a:rPr lang="en-US" altLang="ko-KR" sz="1000" dirty="0">
                <a:solidFill>
                  <a:schemeClr val="dk1"/>
                </a:solidFill>
                <a:latin typeface="맑은고딕"/>
                <a:ea typeface="+mn-ea"/>
              </a:rPr>
              <a:t>.</a:t>
            </a:r>
          </a:p>
          <a:p>
            <a:pPr eaLnBrk="1" fontAlgn="auto" latinLnBrk="1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00" dirty="0">
                <a:solidFill>
                  <a:schemeClr val="dk1"/>
                </a:solidFill>
                <a:latin typeface="맑은고딕"/>
                <a:ea typeface="+mn-ea"/>
              </a:rPr>
              <a:t>- </a:t>
            </a:r>
            <a:r>
              <a:rPr lang="ko-KR" altLang="en-US" sz="1000" dirty="0">
                <a:solidFill>
                  <a:schemeClr val="dk1"/>
                </a:solidFill>
                <a:latin typeface="맑은고딕"/>
                <a:ea typeface="+mn-ea"/>
              </a:rPr>
              <a:t>제어기의 버튼이 터치가 안되는 경우</a:t>
            </a:r>
            <a:endParaRPr lang="en-US" altLang="ko-KR" sz="1000" dirty="0">
              <a:solidFill>
                <a:schemeClr val="dk1"/>
              </a:solidFill>
              <a:latin typeface="맑은고딕"/>
              <a:ea typeface="+mn-ea"/>
            </a:endParaRPr>
          </a:p>
          <a:p>
            <a:pPr eaLnBrk="1" fontAlgn="auto" latinLnBrk="1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00" dirty="0">
                <a:solidFill>
                  <a:schemeClr val="dk1"/>
                </a:solidFill>
                <a:latin typeface="맑은고딕"/>
                <a:ea typeface="+mn-ea"/>
              </a:rPr>
              <a:t>- </a:t>
            </a:r>
            <a:r>
              <a:rPr lang="ko-KR" altLang="en-US" sz="1000" dirty="0">
                <a:solidFill>
                  <a:schemeClr val="dk1"/>
                </a:solidFill>
                <a:latin typeface="맑은고딕"/>
                <a:ea typeface="+mn-ea"/>
              </a:rPr>
              <a:t>제어기의 상태 </a:t>
            </a:r>
            <a:r>
              <a:rPr lang="en-US" altLang="ko-KR" sz="1000" dirty="0">
                <a:solidFill>
                  <a:schemeClr val="dk1"/>
                </a:solidFill>
                <a:latin typeface="맑은고딕"/>
                <a:ea typeface="+mn-ea"/>
              </a:rPr>
              <a:t>LED </a:t>
            </a:r>
            <a:r>
              <a:rPr lang="ko-KR" altLang="en-US" sz="1000" dirty="0">
                <a:solidFill>
                  <a:schemeClr val="dk1"/>
                </a:solidFill>
                <a:latin typeface="맑은고딕"/>
                <a:ea typeface="+mn-ea"/>
              </a:rPr>
              <a:t>램프가 점멸하거나 </a:t>
            </a:r>
            <a:r>
              <a:rPr lang="ko-KR" altLang="en-US" sz="1000" dirty="0" err="1">
                <a:solidFill>
                  <a:schemeClr val="dk1"/>
                </a:solidFill>
                <a:latin typeface="맑은고딕"/>
                <a:ea typeface="+mn-ea"/>
              </a:rPr>
              <a:t>깜빡거리고</a:t>
            </a:r>
            <a:r>
              <a:rPr lang="ko-KR" altLang="en-US" sz="1000" dirty="0">
                <a:solidFill>
                  <a:schemeClr val="dk1"/>
                </a:solidFill>
                <a:latin typeface="맑은고딕"/>
                <a:ea typeface="+mn-ea"/>
              </a:rPr>
              <a:t> </a:t>
            </a:r>
            <a:r>
              <a:rPr lang="en-US" altLang="ko-KR" sz="1000" dirty="0">
                <a:solidFill>
                  <a:schemeClr val="dk1"/>
                </a:solidFill>
                <a:latin typeface="맑은고딕"/>
                <a:ea typeface="+mn-ea"/>
              </a:rPr>
              <a:t> </a:t>
            </a:r>
            <a:r>
              <a:rPr lang="ko-KR" altLang="en-US" sz="1000" dirty="0">
                <a:solidFill>
                  <a:schemeClr val="dk1"/>
                </a:solidFill>
                <a:latin typeface="맑은고딕"/>
                <a:ea typeface="+mn-ea"/>
              </a:rPr>
              <a:t>있는</a:t>
            </a:r>
            <a:r>
              <a:rPr lang="en-US" altLang="ko-KR" sz="1000" dirty="0">
                <a:solidFill>
                  <a:schemeClr val="dk1"/>
                </a:solidFill>
                <a:latin typeface="맑은고딕"/>
                <a:ea typeface="+mn-ea"/>
              </a:rPr>
              <a:t> </a:t>
            </a:r>
            <a:r>
              <a:rPr lang="ko-KR" altLang="en-US" sz="1000" dirty="0">
                <a:solidFill>
                  <a:schemeClr val="dk1"/>
                </a:solidFill>
                <a:latin typeface="맑은고딕"/>
                <a:ea typeface="+mn-ea"/>
              </a:rPr>
              <a:t>경우</a:t>
            </a:r>
            <a:endParaRPr lang="en-US" altLang="ko-KR" sz="1000" dirty="0">
              <a:solidFill>
                <a:schemeClr val="dk1"/>
              </a:solidFill>
              <a:latin typeface="맑은고딕"/>
              <a:ea typeface="+mn-ea"/>
            </a:endParaRPr>
          </a:p>
          <a:p>
            <a:pPr eaLnBrk="1" fontAlgn="auto" latinLnBrk="1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00" dirty="0">
                <a:solidFill>
                  <a:schemeClr val="dk1"/>
                </a:solidFill>
                <a:latin typeface="맑은고딕"/>
                <a:ea typeface="+mn-ea"/>
              </a:rPr>
              <a:t>- </a:t>
            </a:r>
            <a:r>
              <a:rPr lang="ko-KR" altLang="en-US" sz="1000" dirty="0">
                <a:solidFill>
                  <a:schemeClr val="dk1"/>
                </a:solidFill>
                <a:latin typeface="맑은고딕"/>
                <a:ea typeface="+mn-ea"/>
              </a:rPr>
              <a:t>제어기에서 </a:t>
            </a:r>
            <a:r>
              <a:rPr lang="ko-KR" altLang="en-US" sz="1000" dirty="0" err="1">
                <a:solidFill>
                  <a:schemeClr val="dk1"/>
                </a:solidFill>
                <a:latin typeface="맑은고딕"/>
                <a:ea typeface="+mn-ea"/>
              </a:rPr>
              <a:t>부저음이</a:t>
            </a:r>
            <a:r>
              <a:rPr lang="ko-KR" altLang="en-US" sz="1000" dirty="0">
                <a:solidFill>
                  <a:schemeClr val="dk1"/>
                </a:solidFill>
                <a:latin typeface="맑은고딕"/>
                <a:ea typeface="+mn-ea"/>
              </a:rPr>
              <a:t> 끊이지 않고 계속 울리는 경우</a:t>
            </a:r>
            <a:endParaRPr lang="en-US" altLang="ko-KR" sz="1000" dirty="0">
              <a:solidFill>
                <a:schemeClr val="dk1"/>
              </a:solidFill>
              <a:latin typeface="맑은고딕"/>
              <a:ea typeface="+mn-ea"/>
            </a:endParaRPr>
          </a:p>
          <a:p>
            <a:pPr eaLnBrk="1" fontAlgn="auto" latinLnBrk="1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00" dirty="0">
                <a:solidFill>
                  <a:schemeClr val="dk1"/>
                </a:solidFill>
                <a:latin typeface="맑은고딕"/>
                <a:ea typeface="+mn-ea"/>
              </a:rPr>
              <a:t>- </a:t>
            </a:r>
            <a:r>
              <a:rPr lang="ko-KR" altLang="en-US" sz="1000" dirty="0">
                <a:solidFill>
                  <a:schemeClr val="dk1"/>
                </a:solidFill>
                <a:latin typeface="맑은고딕"/>
                <a:ea typeface="+mn-ea"/>
              </a:rPr>
              <a:t>홈 네트워크 연동에 이상이 발생한 경우</a:t>
            </a:r>
            <a:endParaRPr lang="en-US" altLang="ko-KR" sz="1000" dirty="0">
              <a:solidFill>
                <a:schemeClr val="dk1"/>
              </a:solidFill>
              <a:latin typeface="맑은고딕"/>
              <a:ea typeface="+mn-ea"/>
            </a:endParaRPr>
          </a:p>
          <a:p>
            <a:pPr eaLnBrk="1" fontAlgn="auto" latinLnBrk="1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1000" dirty="0">
              <a:solidFill>
                <a:schemeClr val="dk1"/>
              </a:solidFill>
              <a:latin typeface="맑은고딕"/>
              <a:ea typeface="+mn-ea"/>
            </a:endParaRPr>
          </a:p>
          <a:p>
            <a:pPr eaLnBrk="1" fontAlgn="auto" latinLnBrk="1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00" dirty="0">
                <a:solidFill>
                  <a:schemeClr val="dk1"/>
                </a:solidFill>
                <a:latin typeface="맑은고딕"/>
                <a:ea typeface="+mn-ea"/>
              </a:rPr>
              <a:t>2. </a:t>
            </a:r>
            <a:r>
              <a:rPr lang="ko-KR" altLang="en-US" sz="1000" dirty="0">
                <a:solidFill>
                  <a:schemeClr val="dk1"/>
                </a:solidFill>
                <a:latin typeface="맑은고딕"/>
                <a:ea typeface="+mn-ea"/>
              </a:rPr>
              <a:t>위와 같은 이상현상이 발생하면 클립이나 바늘과 같은 도구를 </a:t>
            </a:r>
            <a:endParaRPr lang="en-US" altLang="ko-KR" sz="1000" dirty="0">
              <a:solidFill>
                <a:schemeClr val="dk1"/>
              </a:solidFill>
              <a:latin typeface="맑은고딕"/>
              <a:ea typeface="+mn-ea"/>
            </a:endParaRPr>
          </a:p>
          <a:p>
            <a:pPr eaLnBrk="1" fontAlgn="auto" latinLnBrk="1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00" dirty="0">
                <a:solidFill>
                  <a:schemeClr val="dk1"/>
                </a:solidFill>
                <a:latin typeface="맑은고딕"/>
                <a:ea typeface="+mn-ea"/>
              </a:rPr>
              <a:t>  </a:t>
            </a:r>
            <a:r>
              <a:rPr lang="ko-KR" altLang="en-US" sz="1000" dirty="0">
                <a:solidFill>
                  <a:schemeClr val="dk1"/>
                </a:solidFill>
                <a:latin typeface="맑은고딕"/>
                <a:ea typeface="+mn-ea"/>
              </a:rPr>
              <a:t>사용하여 리셋 구멍으로 안쪽 버튼을 누르면 제어기가 재부팅 </a:t>
            </a:r>
            <a:endParaRPr lang="en-US" altLang="ko-KR" sz="1000" dirty="0">
              <a:solidFill>
                <a:schemeClr val="dk1"/>
              </a:solidFill>
              <a:latin typeface="맑은고딕"/>
              <a:ea typeface="+mn-ea"/>
            </a:endParaRPr>
          </a:p>
          <a:p>
            <a:pPr eaLnBrk="1" fontAlgn="auto" latinLnBrk="1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00" dirty="0">
                <a:solidFill>
                  <a:schemeClr val="dk1"/>
                </a:solidFill>
                <a:latin typeface="맑은고딕"/>
                <a:ea typeface="+mn-ea"/>
              </a:rPr>
              <a:t>  </a:t>
            </a:r>
            <a:r>
              <a:rPr lang="ko-KR" altLang="en-US" sz="1000" dirty="0">
                <a:solidFill>
                  <a:schemeClr val="dk1"/>
                </a:solidFill>
                <a:latin typeface="맑은고딕"/>
                <a:ea typeface="+mn-ea"/>
              </a:rPr>
              <a:t>되어 초기화를 진행합니다</a:t>
            </a:r>
            <a:r>
              <a:rPr lang="en-US" altLang="ko-KR" sz="1000" dirty="0">
                <a:solidFill>
                  <a:schemeClr val="dk1"/>
                </a:solidFill>
                <a:latin typeface="맑은고딕"/>
                <a:ea typeface="+mn-ea"/>
              </a:rPr>
              <a:t>.</a:t>
            </a:r>
          </a:p>
          <a:p>
            <a:pPr eaLnBrk="1" fontAlgn="auto" latinLnBrk="1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1000" dirty="0">
              <a:solidFill>
                <a:schemeClr val="dk1"/>
              </a:solidFill>
              <a:latin typeface="맑은고딕"/>
              <a:ea typeface="+mn-ea"/>
            </a:endParaRPr>
          </a:p>
          <a:p>
            <a:pPr eaLnBrk="1" fontAlgn="auto" latinLnBrk="1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00" dirty="0">
                <a:solidFill>
                  <a:schemeClr val="dk1"/>
                </a:solidFill>
                <a:latin typeface="맑은고딕"/>
                <a:ea typeface="+mn-ea"/>
              </a:rPr>
              <a:t>3. Reset </a:t>
            </a:r>
            <a:r>
              <a:rPr lang="ko-KR" altLang="en-US" sz="1000" dirty="0">
                <a:solidFill>
                  <a:schemeClr val="dk1"/>
                </a:solidFill>
                <a:latin typeface="맑은고딕"/>
                <a:ea typeface="+mn-ea"/>
              </a:rPr>
              <a:t>스위치로  재부팅 시킨 후에도 이상현상이 사라지지</a:t>
            </a:r>
            <a:endParaRPr lang="en-US" altLang="ko-KR" sz="1000" dirty="0">
              <a:solidFill>
                <a:schemeClr val="dk1"/>
              </a:solidFill>
              <a:latin typeface="맑은고딕"/>
              <a:ea typeface="+mn-ea"/>
            </a:endParaRPr>
          </a:p>
          <a:p>
            <a:pPr eaLnBrk="1" fontAlgn="auto" latinLnBrk="1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00" dirty="0">
                <a:solidFill>
                  <a:schemeClr val="dk1"/>
                </a:solidFill>
                <a:latin typeface="맑은고딕"/>
                <a:ea typeface="+mn-ea"/>
              </a:rPr>
              <a:t> </a:t>
            </a:r>
            <a:r>
              <a:rPr lang="ko-KR" altLang="en-US" sz="1000" dirty="0">
                <a:solidFill>
                  <a:schemeClr val="dk1"/>
                </a:solidFill>
                <a:latin typeface="맑은고딕"/>
                <a:ea typeface="+mn-ea"/>
              </a:rPr>
              <a:t> 않을 경우에는 관리</a:t>
            </a:r>
            <a:r>
              <a:rPr lang="en-US" altLang="ko-KR" sz="1000" dirty="0">
                <a:solidFill>
                  <a:schemeClr val="dk1"/>
                </a:solidFill>
                <a:latin typeface="맑은고딕"/>
                <a:ea typeface="+mn-ea"/>
              </a:rPr>
              <a:t> </a:t>
            </a:r>
            <a:r>
              <a:rPr lang="ko-KR" altLang="en-US" sz="1000" dirty="0">
                <a:solidFill>
                  <a:schemeClr val="dk1"/>
                </a:solidFill>
                <a:latin typeface="맑은고딕"/>
                <a:ea typeface="+mn-ea"/>
              </a:rPr>
              <a:t>사무실이나 </a:t>
            </a:r>
            <a:r>
              <a:rPr lang="ko-KR" altLang="en-US" sz="1000" dirty="0" err="1">
                <a:solidFill>
                  <a:schemeClr val="dk1"/>
                </a:solidFill>
                <a:latin typeface="맑은고딕"/>
                <a:ea typeface="+mn-ea"/>
              </a:rPr>
              <a:t>클리오로</a:t>
            </a:r>
            <a:r>
              <a:rPr lang="ko-KR" altLang="en-US" sz="1000" dirty="0">
                <a:solidFill>
                  <a:schemeClr val="dk1"/>
                </a:solidFill>
                <a:latin typeface="맑은고딕"/>
                <a:ea typeface="+mn-ea"/>
              </a:rPr>
              <a:t> 연락하여 주십시오</a:t>
            </a:r>
            <a:r>
              <a:rPr lang="en-US" altLang="ko-KR" sz="1000" dirty="0">
                <a:solidFill>
                  <a:schemeClr val="dk1"/>
                </a:solidFill>
                <a:latin typeface="맑은고딕"/>
                <a:ea typeface="+mn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66788883"/>
      </p:ext>
    </p:extLst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8266</TotalTime>
  <Words>1646</Words>
  <Application>Microsoft Office PowerPoint</Application>
  <PresentationFormat>A4 용지(210x297mm)</PresentationFormat>
  <Paragraphs>246</Paragraphs>
  <Slides>6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2" baseType="lpstr">
      <vt:lpstr>굴림</vt:lpstr>
      <vt:lpstr>돋움</vt:lpstr>
      <vt:lpstr>맑은고딕</vt:lpstr>
      <vt:lpstr>휴먼모음T</vt:lpstr>
      <vt:lpstr>맑은 고딕</vt:lpstr>
      <vt:lpstr>기본 디자인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XP SP3 FINAL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snoopy</dc:creator>
  <cp:lastModifiedBy>이지원</cp:lastModifiedBy>
  <cp:revision>568</cp:revision>
  <cp:lastPrinted>2022-06-08T08:42:18Z</cp:lastPrinted>
  <dcterms:created xsi:type="dcterms:W3CDTF">2012-11-08T01:03:07Z</dcterms:created>
  <dcterms:modified xsi:type="dcterms:W3CDTF">2024-03-20T03:52:14Z</dcterms:modified>
</cp:coreProperties>
</file>